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Default Extension="emf" ContentType="image/x-emf"/>
  <Default Extension="xml" ContentType="application/xml"/>
  <Override PartName="/ppt/presentation.xml" ContentType="application/vnd.openxmlformats-officedocument.presentationml.presentation.main+xml"/>
  <Override PartName="/ppt/slides/slide51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87.xml" ContentType="application/vnd.openxmlformats-officedocument.presentationml.slide+xml"/>
  <Override PartName="/ppt/slides/slide86.xml" ContentType="application/vnd.openxmlformats-officedocument.presentationml.slide+xml"/>
  <Override PartName="/ppt/slides/slide85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49.xml" ContentType="application/vnd.openxmlformats-officedocument.presentationml.slide+xml"/>
  <Override PartName="/ppt/slides/slide48.xml" ContentType="application/vnd.openxmlformats-officedocument.presentationml.slide+xml"/>
  <Override PartName="/ppt/slides/slide47.xml" ContentType="application/vnd.openxmlformats-officedocument.presentationml.slide+xml"/>
  <Override PartName="/ppt/slides/slide46.xml" ContentType="application/vnd.openxmlformats-officedocument.presentationml.slide+xml"/>
  <Override PartName="/ppt/slides/slide102.xml" ContentType="application/vnd.openxmlformats-officedocument.presentationml.slide+xml"/>
  <Override PartName="/ppt/slides/slide101.xml" ContentType="application/vnd.openxmlformats-officedocument.presentationml.slide+xml"/>
  <Override PartName="/ppt/slides/slide100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80.xml" ContentType="application/vnd.openxmlformats-officedocument.presentationml.slide+xml"/>
  <Override PartName="/ppt/slides/slide79.xml" ContentType="application/vnd.openxmlformats-officedocument.presentationml.slide+xml"/>
  <Override PartName="/ppt/slides/slide7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58.xml" ContentType="application/vnd.openxmlformats-officedocument.presentationml.slide+xml"/>
  <Override PartName="/ppt/slides/slide57.xml" ContentType="application/vnd.openxmlformats-officedocument.presentationml.slide+xml"/>
  <Override PartName="/ppt/slides/slide56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3.xml" ContentType="application/vnd.openxmlformats-officedocument.presentationml.slide+xml"/>
  <Override PartName="/ppt/slides/slide72.xml" ContentType="application/vnd.openxmlformats-officedocument.presentationml.slide+xml"/>
  <Override PartName="/ppt/slides/slide71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50.xml" ContentType="application/vnd.openxmlformats-officedocument.presentationml.slide+xml"/>
  <Override PartName="/ppt/slides/slide45.xml" ContentType="application/vnd.openxmlformats-officedocument.presentationml.slide+xml"/>
  <Override PartName="/ppt/slides/slide43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44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21.xml" ContentType="application/vnd.openxmlformats-officedocument.presentationml.slide+xml"/>
  <Override PartName="/ppt/slides/slide15.xml" ContentType="application/vnd.openxmlformats-officedocument.presentationml.slide+xml"/>
  <Override PartName="/ppt/slides/slide23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34.xml" ContentType="application/vnd.openxmlformats-officedocument.presentationml.slide+xml"/>
  <Override PartName="/ppt/slides/slide40.xml" ContentType="application/vnd.openxmlformats-officedocument.presentationml.slide+xml"/>
  <Override PartName="/ppt/slides/slide32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3.xml" ContentType="application/vnd.openxmlformats-officedocument.presentationml.slide+xml"/>
  <Override PartName="/ppt/slides/slide29.xml" ContentType="application/vnd.openxmlformats-officedocument.presentationml.slide+xml"/>
  <Override PartName="/ppt/slides/slide31.xml" ContentType="application/vnd.openxmlformats-officedocument.presentationml.slide+xml"/>
  <Override PartName="/ppt/slides/slide28.xml" ContentType="application/vnd.openxmlformats-officedocument.presentationml.slide+xml"/>
  <Override PartName="/ppt/slides/slide3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5"/>
  </p:notesMasterIdLst>
  <p:sldIdLst>
    <p:sldId id="373" r:id="rId2"/>
    <p:sldId id="369" r:id="rId3"/>
    <p:sldId id="258" r:id="rId4"/>
    <p:sldId id="370" r:id="rId5"/>
    <p:sldId id="262" r:id="rId6"/>
    <p:sldId id="364" r:id="rId7"/>
    <p:sldId id="365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371" r:id="rId17"/>
    <p:sldId id="274" r:id="rId18"/>
    <p:sldId id="275" r:id="rId19"/>
    <p:sldId id="276" r:id="rId20"/>
    <p:sldId id="277" r:id="rId21"/>
    <p:sldId id="372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2" r:id="rId55"/>
    <p:sldId id="311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66" r:id="rId73"/>
    <p:sldId id="330" r:id="rId74"/>
    <p:sldId id="331" r:id="rId75"/>
    <p:sldId id="374" r:id="rId76"/>
    <p:sldId id="375" r:id="rId77"/>
    <p:sldId id="376" r:id="rId78"/>
    <p:sldId id="377" r:id="rId79"/>
    <p:sldId id="378" r:id="rId80"/>
    <p:sldId id="379" r:id="rId81"/>
    <p:sldId id="380" r:id="rId82"/>
    <p:sldId id="367" r:id="rId83"/>
    <p:sldId id="354" r:id="rId84"/>
    <p:sldId id="383" r:id="rId85"/>
    <p:sldId id="384" r:id="rId86"/>
    <p:sldId id="385" r:id="rId87"/>
    <p:sldId id="386" r:id="rId88"/>
    <p:sldId id="387" r:id="rId89"/>
    <p:sldId id="388" r:id="rId90"/>
    <p:sldId id="389" r:id="rId91"/>
    <p:sldId id="390" r:id="rId92"/>
    <p:sldId id="339" r:id="rId93"/>
    <p:sldId id="340" r:id="rId94"/>
    <p:sldId id="392" r:id="rId95"/>
    <p:sldId id="393" r:id="rId96"/>
    <p:sldId id="394" r:id="rId97"/>
    <p:sldId id="395" r:id="rId98"/>
    <p:sldId id="396" r:id="rId99"/>
    <p:sldId id="397" r:id="rId100"/>
    <p:sldId id="398" r:id="rId101"/>
    <p:sldId id="400" r:id="rId102"/>
    <p:sldId id="350" r:id="rId103"/>
    <p:sldId id="363" r:id="rId104"/>
  </p:sldIdLst>
  <p:sldSz cx="24384000" cy="13716000"/>
  <p:notesSz cx="6858000" cy="9144000"/>
  <p:defaultTextStyle>
    <a:lvl1pPr algn="ctr" defTabSz="825500">
      <a:defRPr sz="5600">
        <a:latin typeface="+mn-lt"/>
        <a:ea typeface="+mn-ea"/>
        <a:cs typeface="+mn-cs"/>
        <a:sym typeface="Gill Sans"/>
      </a:defRPr>
    </a:lvl1pPr>
    <a:lvl2pPr indent="342900" algn="ctr" defTabSz="825500">
      <a:defRPr sz="5600">
        <a:latin typeface="+mn-lt"/>
        <a:ea typeface="+mn-ea"/>
        <a:cs typeface="+mn-cs"/>
        <a:sym typeface="Gill Sans"/>
      </a:defRPr>
    </a:lvl2pPr>
    <a:lvl3pPr indent="685800" algn="ctr" defTabSz="825500">
      <a:defRPr sz="5600">
        <a:latin typeface="+mn-lt"/>
        <a:ea typeface="+mn-ea"/>
        <a:cs typeface="+mn-cs"/>
        <a:sym typeface="Gill Sans"/>
      </a:defRPr>
    </a:lvl3pPr>
    <a:lvl4pPr indent="1028700" algn="ctr" defTabSz="825500">
      <a:defRPr sz="5600">
        <a:latin typeface="+mn-lt"/>
        <a:ea typeface="+mn-ea"/>
        <a:cs typeface="+mn-cs"/>
        <a:sym typeface="Gill Sans"/>
      </a:defRPr>
    </a:lvl4pPr>
    <a:lvl5pPr indent="1371600" algn="ctr" defTabSz="825500">
      <a:defRPr sz="5600">
        <a:latin typeface="+mn-lt"/>
        <a:ea typeface="+mn-ea"/>
        <a:cs typeface="+mn-cs"/>
        <a:sym typeface="Gill Sans"/>
      </a:defRPr>
    </a:lvl5pPr>
    <a:lvl6pPr indent="1714500" algn="ctr" defTabSz="825500">
      <a:defRPr sz="5600">
        <a:latin typeface="+mn-lt"/>
        <a:ea typeface="+mn-ea"/>
        <a:cs typeface="+mn-cs"/>
        <a:sym typeface="Gill Sans"/>
      </a:defRPr>
    </a:lvl6pPr>
    <a:lvl7pPr indent="2057400" algn="ctr" defTabSz="825500">
      <a:defRPr sz="5600">
        <a:latin typeface="+mn-lt"/>
        <a:ea typeface="+mn-ea"/>
        <a:cs typeface="+mn-cs"/>
        <a:sym typeface="Gill Sans"/>
      </a:defRPr>
    </a:lvl7pPr>
    <a:lvl8pPr indent="2400300" algn="ctr" defTabSz="825500">
      <a:defRPr sz="5600">
        <a:latin typeface="+mn-lt"/>
        <a:ea typeface="+mn-ea"/>
        <a:cs typeface="+mn-cs"/>
        <a:sym typeface="Gill Sans"/>
      </a:defRPr>
    </a:lvl8pPr>
    <a:lvl9pPr indent="2743200" algn="ctr" defTabSz="825500">
      <a:defRPr sz="5600">
        <a:latin typeface="+mn-lt"/>
        <a:ea typeface="+mn-ea"/>
        <a:cs typeface="+mn-cs"/>
        <a:sym typeface="Gill San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DC19"/>
    <a:srgbClr val="595A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 showGuides="1">
      <p:cViewPr>
        <p:scale>
          <a:sx n="75" d="100"/>
          <a:sy n="75" d="100"/>
        </p:scale>
        <p:origin x="-640" y="-80"/>
      </p:cViewPr>
      <p:guideLst>
        <p:guide orient="horz" pos="3078"/>
        <p:guide pos="772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customXml" Target="../customXml/item2.xml"/><Relationship Id="rId107" Type="http://schemas.openxmlformats.org/officeDocument/2006/relationships/presProps" Target="presProps.xml"/><Relationship Id="rId16" Type="http://schemas.openxmlformats.org/officeDocument/2006/relationships/slide" Target="slides/slide15.xml"/><Relationship Id="rId102" Type="http://schemas.openxmlformats.org/officeDocument/2006/relationships/slide" Target="slides/slide10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customXml" Target="../customXml/item3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03" Type="http://schemas.openxmlformats.org/officeDocument/2006/relationships/slide" Target="slides/slide102.xml"/><Relationship Id="rId108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06" Type="http://schemas.openxmlformats.org/officeDocument/2006/relationships/printerSettings" Target="printerSettings/printerSettings1.bin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01" Type="http://schemas.openxmlformats.org/officeDocument/2006/relationships/slide" Target="slides/slide100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09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4" Type="http://schemas.openxmlformats.org/officeDocument/2006/relationships/slide" Target="slides/slide103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110" Type="http://schemas.openxmlformats.org/officeDocument/2006/relationships/tableStyles" Target="tableStyles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05" Type="http://schemas.openxmlformats.org/officeDocument/2006/relationships/notesMaster" Target="notesMasters/notesMaster1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91817157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825500">
      <a:defRPr sz="3000">
        <a:latin typeface="Lucida Grande"/>
        <a:ea typeface="Lucida Grande"/>
        <a:cs typeface="Lucida Grande"/>
        <a:sym typeface="Lucida Grande"/>
      </a:defRPr>
    </a:lvl1pPr>
    <a:lvl2pPr indent="228600" defTabSz="825500">
      <a:defRPr sz="3000">
        <a:latin typeface="Lucida Grande"/>
        <a:ea typeface="Lucida Grande"/>
        <a:cs typeface="Lucida Grande"/>
        <a:sym typeface="Lucida Grande"/>
      </a:defRPr>
    </a:lvl2pPr>
    <a:lvl3pPr indent="457200" defTabSz="825500">
      <a:defRPr sz="3000">
        <a:latin typeface="Lucida Grande"/>
        <a:ea typeface="Lucida Grande"/>
        <a:cs typeface="Lucida Grande"/>
        <a:sym typeface="Lucida Grande"/>
      </a:defRPr>
    </a:lvl3pPr>
    <a:lvl4pPr indent="685800" defTabSz="825500">
      <a:defRPr sz="3000">
        <a:latin typeface="Lucida Grande"/>
        <a:ea typeface="Lucida Grande"/>
        <a:cs typeface="Lucida Grande"/>
        <a:sym typeface="Lucida Grande"/>
      </a:defRPr>
    </a:lvl4pPr>
    <a:lvl5pPr indent="914400" defTabSz="825500">
      <a:defRPr sz="3000">
        <a:latin typeface="Lucida Grande"/>
        <a:ea typeface="Lucida Grande"/>
        <a:cs typeface="Lucida Grande"/>
        <a:sym typeface="Lucida Grande"/>
      </a:defRPr>
    </a:lvl5pPr>
    <a:lvl6pPr indent="1143000" defTabSz="825500">
      <a:defRPr sz="3000">
        <a:latin typeface="Lucida Grande"/>
        <a:ea typeface="Lucida Grande"/>
        <a:cs typeface="Lucida Grande"/>
        <a:sym typeface="Lucida Grande"/>
      </a:defRPr>
    </a:lvl6pPr>
    <a:lvl7pPr indent="1371600" defTabSz="825500">
      <a:defRPr sz="3000">
        <a:latin typeface="Lucida Grande"/>
        <a:ea typeface="Lucida Grande"/>
        <a:cs typeface="Lucida Grande"/>
        <a:sym typeface="Lucida Grande"/>
      </a:defRPr>
    </a:lvl7pPr>
    <a:lvl8pPr indent="1600200" defTabSz="825500">
      <a:defRPr sz="3000">
        <a:latin typeface="Lucida Grande"/>
        <a:ea typeface="Lucida Grande"/>
        <a:cs typeface="Lucida Grande"/>
        <a:sym typeface="Lucida Grande"/>
      </a:defRPr>
    </a:lvl8pPr>
    <a:lvl9pPr indent="1828800" defTabSz="825500">
      <a:defRPr sz="30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51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1739900" y="2298700"/>
            <a:ext cx="20904200" cy="4635500"/>
          </a:xfrm>
          <a:prstGeom prst="rect">
            <a:avLst/>
          </a:prstGeom>
        </p:spPr>
        <p:txBody>
          <a:bodyPr lIns="0" tIns="0" rIns="0" bIns="0" anchor="b"/>
          <a:lstStyle/>
          <a:p>
            <a:pPr lvl="0">
              <a:defRPr sz="1800"/>
            </a:pPr>
            <a:r>
              <a:rPr sz="11600"/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1739900" y="7061200"/>
            <a:ext cx="20904200" cy="15875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spcBef>
                <a:spcPts val="0"/>
              </a:spcBef>
              <a:buSzTx/>
              <a:buNone/>
              <a:defRPr sz="4800"/>
            </a:lvl1pPr>
            <a:lvl2pPr marL="0" indent="0" algn="ctr">
              <a:spcBef>
                <a:spcPts val="0"/>
              </a:spcBef>
              <a:buSzTx/>
              <a:buNone/>
              <a:defRPr sz="4800"/>
            </a:lvl2pPr>
            <a:lvl3pPr marL="0" indent="0" algn="ctr">
              <a:spcBef>
                <a:spcPts val="0"/>
              </a:spcBef>
              <a:buSzTx/>
              <a:buNone/>
              <a:defRPr sz="4800"/>
            </a:lvl3pPr>
            <a:lvl4pPr marL="0" indent="0" algn="ctr">
              <a:spcBef>
                <a:spcPts val="0"/>
              </a:spcBef>
              <a:buSzTx/>
              <a:buNone/>
              <a:defRPr sz="4800"/>
            </a:lvl4pPr>
            <a:lvl5pPr marL="0" indent="0" algn="ctr">
              <a:spcBef>
                <a:spcPts val="0"/>
              </a:spcBef>
              <a:buSzTx/>
              <a:buNone/>
              <a:defRPr sz="4800"/>
            </a:lvl5pPr>
          </a:lstStyle>
          <a:p>
            <a:pPr lvl="0">
              <a:defRPr sz="1800"/>
            </a:pPr>
            <a:r>
              <a:rPr sz="4800"/>
              <a:t>Body Level One</a:t>
            </a:r>
          </a:p>
          <a:p>
            <a:pPr lvl="1">
              <a:defRPr sz="1800"/>
            </a:pPr>
            <a:r>
              <a:rPr sz="4800"/>
              <a:t>Body Level Two</a:t>
            </a:r>
          </a:p>
          <a:p>
            <a:pPr lvl="2">
              <a:defRPr sz="1800"/>
            </a:pPr>
            <a:r>
              <a:rPr sz="4800"/>
              <a:t>Body Level Three</a:t>
            </a:r>
          </a:p>
          <a:p>
            <a:pPr lvl="3">
              <a:defRPr sz="1800"/>
            </a:pPr>
            <a:r>
              <a:rPr sz="4800"/>
              <a:t>Body Level Four</a:t>
            </a:r>
          </a:p>
          <a:p>
            <a:pPr lvl="4">
              <a:defRPr sz="1800"/>
            </a:pPr>
            <a:r>
              <a:rPr sz="48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/>
          </p:cNvSpPr>
          <p:nvPr>
            <p:ph type="title"/>
          </p:nvPr>
        </p:nvSpPr>
        <p:spPr>
          <a:xfrm>
            <a:off x="1739900" y="2146300"/>
            <a:ext cx="12547600" cy="46355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600"/>
            </a:lvl1pPr>
          </a:lstStyle>
          <a:p>
            <a:pPr lvl="0">
              <a:defRPr sz="1800"/>
            </a:pPr>
            <a:r>
              <a:rPr sz="9600"/>
              <a:t>Title Text</a:t>
            </a:r>
          </a:p>
        </p:txBody>
      </p:sp>
      <p:sp>
        <p:nvSpPr>
          <p:cNvPr id="29" name="Shape 29"/>
          <p:cNvSpPr>
            <a:spLocks noGrp="1"/>
          </p:cNvSpPr>
          <p:nvPr>
            <p:ph type="body" idx="1"/>
          </p:nvPr>
        </p:nvSpPr>
        <p:spPr>
          <a:xfrm>
            <a:off x="1739900" y="6896100"/>
            <a:ext cx="12547600" cy="46355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spcBef>
                <a:spcPts val="0"/>
              </a:spcBef>
              <a:buSzTx/>
              <a:buNone/>
              <a:defRPr sz="4600"/>
            </a:lvl1pPr>
            <a:lvl2pPr marL="0" indent="0" algn="ctr">
              <a:spcBef>
                <a:spcPts val="0"/>
              </a:spcBef>
              <a:buSzTx/>
              <a:buNone/>
              <a:defRPr sz="4600"/>
            </a:lvl2pPr>
            <a:lvl3pPr marL="0" indent="0" algn="ctr">
              <a:spcBef>
                <a:spcPts val="0"/>
              </a:spcBef>
              <a:buSzTx/>
              <a:buNone/>
              <a:defRPr sz="4600"/>
            </a:lvl3pPr>
            <a:lvl4pPr marL="0" indent="0" algn="ctr">
              <a:spcBef>
                <a:spcPts val="0"/>
              </a:spcBef>
              <a:buSzTx/>
              <a:buNone/>
              <a:defRPr sz="4600"/>
            </a:lvl4pPr>
            <a:lvl5pPr marL="0" indent="0" algn="ctr">
              <a:spcBef>
                <a:spcPts val="0"/>
              </a:spcBef>
              <a:buSzTx/>
              <a:buNone/>
              <a:defRPr sz="4600"/>
            </a:lvl5pPr>
          </a:lstStyle>
          <a:p>
            <a:pPr lvl="0">
              <a:defRPr sz="1800"/>
            </a:pPr>
            <a:r>
              <a:rPr sz="4600"/>
              <a:t>Body Level One</a:t>
            </a:r>
          </a:p>
          <a:p>
            <a:pPr lvl="1">
              <a:defRPr sz="1800"/>
            </a:pPr>
            <a:r>
              <a:rPr sz="4600"/>
              <a:t>Body Level Two</a:t>
            </a:r>
          </a:p>
          <a:p>
            <a:pPr lvl="2">
              <a:defRPr sz="1800"/>
            </a:pPr>
            <a:r>
              <a:rPr sz="4600"/>
              <a:t>Body Level Three</a:t>
            </a:r>
          </a:p>
          <a:p>
            <a:pPr lvl="3">
              <a:defRPr sz="1800"/>
            </a:pPr>
            <a:r>
              <a:rPr sz="4600"/>
              <a:t>Body Level Four</a:t>
            </a:r>
          </a:p>
          <a:p>
            <a:pPr lvl="4">
              <a:defRPr sz="1800"/>
            </a:pPr>
            <a:r>
              <a:rPr sz="46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11600"/>
              <a:t>Title Text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idx="1"/>
          </p:nvPr>
        </p:nvSpPr>
        <p:spPr>
          <a:xfrm>
            <a:off x="1739900" y="3898900"/>
            <a:ext cx="10210800" cy="8547100"/>
          </a:xfrm>
          <a:prstGeom prst="rect">
            <a:avLst/>
          </a:prstGeom>
        </p:spPr>
        <p:txBody>
          <a:bodyPr/>
          <a:lstStyle>
            <a:lvl1pPr marL="1016000" indent="-698500">
              <a:spcBef>
                <a:spcPts val="6900"/>
              </a:spcBef>
              <a:defRPr sz="4200"/>
            </a:lvl1pPr>
            <a:lvl2pPr marL="1460500" indent="-698500">
              <a:spcBef>
                <a:spcPts val="6900"/>
              </a:spcBef>
              <a:defRPr sz="4200"/>
            </a:lvl2pPr>
            <a:lvl3pPr marL="1905000" indent="-698500">
              <a:spcBef>
                <a:spcPts val="6900"/>
              </a:spcBef>
              <a:defRPr sz="4200"/>
            </a:lvl3pPr>
            <a:lvl4pPr marL="2349500" indent="-698500">
              <a:spcBef>
                <a:spcPts val="6900"/>
              </a:spcBef>
              <a:defRPr sz="4200"/>
            </a:lvl4pPr>
            <a:lvl5pPr marL="2794000" indent="-698500">
              <a:spcBef>
                <a:spcPts val="6900"/>
              </a:spcBef>
              <a:defRPr sz="4200"/>
            </a:lvl5pPr>
          </a:lstStyle>
          <a:p>
            <a:pPr lvl="0">
              <a:defRPr sz="1800"/>
            </a:pPr>
            <a:r>
              <a:rPr sz="4200"/>
              <a:t>Body Level One</a:t>
            </a:r>
          </a:p>
          <a:p>
            <a:pPr lvl="1">
              <a:defRPr sz="1800"/>
            </a:pPr>
            <a:r>
              <a:rPr sz="4200"/>
              <a:t>Body Level Two</a:t>
            </a:r>
          </a:p>
          <a:p>
            <a:pPr lvl="2">
              <a:defRPr sz="1800"/>
            </a:pPr>
            <a:r>
              <a:rPr sz="4200"/>
              <a:t>Body Level Three</a:t>
            </a:r>
          </a:p>
          <a:p>
            <a:pPr lvl="3">
              <a:defRPr sz="1800"/>
            </a:pPr>
            <a:r>
              <a:rPr sz="4200"/>
              <a:t>Body Level Four</a:t>
            </a:r>
          </a:p>
          <a:p>
            <a:pPr lvl="4">
              <a:defRPr sz="1800"/>
            </a:pPr>
            <a:r>
              <a:rPr sz="42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11600"/>
              <a:t>Title Text</a:t>
            </a:r>
          </a:p>
        </p:txBody>
      </p:sp>
      <p:sp>
        <p:nvSpPr>
          <p:cNvPr id="35" name="Shape 35"/>
          <p:cNvSpPr>
            <a:spLocks noGrp="1"/>
          </p:cNvSpPr>
          <p:nvPr>
            <p:ph type="body" idx="1"/>
          </p:nvPr>
        </p:nvSpPr>
        <p:spPr>
          <a:xfrm>
            <a:off x="1739900" y="3898900"/>
            <a:ext cx="10210800" cy="8547100"/>
          </a:xfrm>
          <a:prstGeom prst="rect">
            <a:avLst/>
          </a:prstGeom>
        </p:spPr>
        <p:txBody>
          <a:bodyPr/>
          <a:lstStyle>
            <a:lvl1pPr marL="1016000" indent="-698500">
              <a:spcBef>
                <a:spcPts val="6900"/>
              </a:spcBef>
              <a:defRPr sz="4200"/>
            </a:lvl1pPr>
            <a:lvl2pPr marL="1460500" indent="-698500">
              <a:spcBef>
                <a:spcPts val="6900"/>
              </a:spcBef>
              <a:defRPr sz="4200"/>
            </a:lvl2pPr>
            <a:lvl3pPr marL="1905000" indent="-698500">
              <a:spcBef>
                <a:spcPts val="6900"/>
              </a:spcBef>
              <a:defRPr sz="4200"/>
            </a:lvl3pPr>
            <a:lvl4pPr marL="2349500" indent="-698500">
              <a:spcBef>
                <a:spcPts val="6900"/>
              </a:spcBef>
              <a:defRPr sz="4200"/>
            </a:lvl4pPr>
            <a:lvl5pPr marL="2794000" indent="-698500">
              <a:spcBef>
                <a:spcPts val="6900"/>
              </a:spcBef>
              <a:defRPr sz="4200"/>
            </a:lvl5pPr>
          </a:lstStyle>
          <a:p>
            <a:pPr lvl="0">
              <a:defRPr sz="1800"/>
            </a:pPr>
            <a:r>
              <a:rPr sz="4200"/>
              <a:t>Body Level One</a:t>
            </a:r>
          </a:p>
          <a:p>
            <a:pPr lvl="1">
              <a:defRPr sz="1800"/>
            </a:pPr>
            <a:r>
              <a:rPr sz="4200"/>
              <a:t>Body Level Two</a:t>
            </a:r>
          </a:p>
          <a:p>
            <a:pPr lvl="2">
              <a:defRPr sz="1800"/>
            </a:pPr>
            <a:r>
              <a:rPr sz="4200"/>
              <a:t>Body Level Three</a:t>
            </a:r>
          </a:p>
          <a:p>
            <a:pPr lvl="3">
              <a:defRPr sz="1800"/>
            </a:pPr>
            <a:r>
              <a:rPr sz="4200"/>
              <a:t>Body Level Four</a:t>
            </a:r>
          </a:p>
          <a:p>
            <a:pPr lvl="4">
              <a:defRPr sz="1800"/>
            </a:pPr>
            <a:r>
              <a:rPr sz="42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11600"/>
              <a:t>Title Text</a:t>
            </a:r>
          </a:p>
        </p:txBody>
      </p:sp>
      <p:sp>
        <p:nvSpPr>
          <p:cNvPr id="38" name="Shape 38"/>
          <p:cNvSpPr>
            <a:spLocks noGrp="1"/>
          </p:cNvSpPr>
          <p:nvPr>
            <p:ph type="body" idx="1"/>
          </p:nvPr>
        </p:nvSpPr>
        <p:spPr>
          <a:xfrm>
            <a:off x="13284200" y="3898900"/>
            <a:ext cx="9359900" cy="8547100"/>
          </a:xfrm>
          <a:prstGeom prst="rect">
            <a:avLst/>
          </a:prstGeom>
        </p:spPr>
        <p:txBody>
          <a:bodyPr/>
          <a:lstStyle>
            <a:lvl1pPr marL="1016000" indent="-698500">
              <a:spcBef>
                <a:spcPts val="6900"/>
              </a:spcBef>
              <a:defRPr sz="4200"/>
            </a:lvl1pPr>
            <a:lvl2pPr marL="1460500" indent="-698500">
              <a:spcBef>
                <a:spcPts val="6900"/>
              </a:spcBef>
              <a:defRPr sz="4200"/>
            </a:lvl2pPr>
            <a:lvl3pPr marL="1905000" indent="-698500">
              <a:spcBef>
                <a:spcPts val="6900"/>
              </a:spcBef>
              <a:defRPr sz="4200"/>
            </a:lvl3pPr>
            <a:lvl4pPr marL="2349500" indent="-698500">
              <a:spcBef>
                <a:spcPts val="6900"/>
              </a:spcBef>
              <a:defRPr sz="4200"/>
            </a:lvl4pPr>
            <a:lvl5pPr marL="2794000" indent="-698500">
              <a:spcBef>
                <a:spcPts val="6900"/>
              </a:spcBef>
              <a:defRPr sz="4200"/>
            </a:lvl5pPr>
          </a:lstStyle>
          <a:p>
            <a:pPr lvl="0">
              <a:defRPr sz="1800"/>
            </a:pPr>
            <a:r>
              <a:rPr sz="4200"/>
              <a:t>Body Level One</a:t>
            </a:r>
          </a:p>
          <a:p>
            <a:pPr lvl="1">
              <a:defRPr sz="1800"/>
            </a:pPr>
            <a:r>
              <a:rPr sz="4200"/>
              <a:t>Body Level Two</a:t>
            </a:r>
          </a:p>
          <a:p>
            <a:pPr lvl="2">
              <a:defRPr sz="1800"/>
            </a:pPr>
            <a:r>
              <a:rPr sz="4200"/>
              <a:t>Body Level Three</a:t>
            </a:r>
          </a:p>
          <a:p>
            <a:pPr lvl="3">
              <a:defRPr sz="1800"/>
            </a:pPr>
            <a:r>
              <a:rPr sz="4200"/>
              <a:t>Body Level Four</a:t>
            </a:r>
          </a:p>
          <a:p>
            <a:pPr lvl="4">
              <a:defRPr sz="1800"/>
            </a:pPr>
            <a:r>
              <a:rPr sz="42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11600"/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 numCol="2" spcCol="1045210" anchor="t"/>
          <a:lstStyle>
            <a:lvl1pPr marL="1016000" indent="-698500">
              <a:defRPr sz="4200"/>
            </a:lvl1pPr>
            <a:lvl2pPr marL="1460500" indent="-698500">
              <a:defRPr sz="4200"/>
            </a:lvl2pPr>
            <a:lvl3pPr marL="1905000" indent="-698500">
              <a:defRPr sz="4200"/>
            </a:lvl3pPr>
            <a:lvl4pPr marL="2349500" indent="-698500">
              <a:defRPr sz="4200"/>
            </a:lvl4pPr>
            <a:lvl5pPr marL="2794000" indent="-698500">
              <a:defRPr sz="4200"/>
            </a:lvl5pPr>
          </a:lstStyle>
          <a:p>
            <a:pPr lvl="0">
              <a:defRPr sz="1800"/>
            </a:pPr>
            <a:r>
              <a:rPr sz="4200"/>
              <a:t>Body Level One</a:t>
            </a:r>
          </a:p>
          <a:p>
            <a:pPr lvl="1">
              <a:defRPr sz="1800"/>
            </a:pPr>
            <a:r>
              <a:rPr sz="4200"/>
              <a:t>Body Level Two</a:t>
            </a:r>
          </a:p>
          <a:p>
            <a:pPr lvl="2">
              <a:defRPr sz="1800"/>
            </a:pPr>
            <a:r>
              <a:rPr sz="4200"/>
              <a:t>Body Level Three</a:t>
            </a:r>
          </a:p>
          <a:p>
            <a:pPr lvl="3">
              <a:defRPr sz="1800"/>
            </a:pPr>
            <a:r>
              <a:rPr sz="4200"/>
              <a:t>Body Level Four</a:t>
            </a:r>
          </a:p>
          <a:p>
            <a:pPr lvl="4">
              <a:defRPr sz="1800"/>
            </a:pPr>
            <a:r>
              <a:rPr sz="42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1739900" y="1778000"/>
            <a:ext cx="20904200" cy="10147300"/>
          </a:xfrm>
          <a:prstGeom prst="rect">
            <a:avLst/>
          </a:prstGeom>
        </p:spPr>
        <p:txBody>
          <a:bodyPr/>
          <a:lstStyle>
            <a:lvl1pPr>
              <a:spcBef>
                <a:spcPts val="7300"/>
              </a:spcBef>
            </a:lvl1pPr>
            <a:lvl2pPr>
              <a:spcBef>
                <a:spcPts val="7300"/>
              </a:spcBef>
            </a:lvl2pPr>
            <a:lvl3pPr>
              <a:spcBef>
                <a:spcPts val="7300"/>
              </a:spcBef>
            </a:lvl3pPr>
            <a:lvl4pPr>
              <a:spcBef>
                <a:spcPts val="7300"/>
              </a:spcBef>
            </a:lvl4pPr>
            <a:lvl5pPr>
              <a:spcBef>
                <a:spcPts val="7300"/>
              </a:spcBef>
            </a:lvl5pPr>
          </a:lstStyle>
          <a:p>
            <a:pPr lvl="0">
              <a:defRPr sz="1800"/>
            </a:pPr>
            <a:r>
              <a:rPr sz="5600"/>
              <a:t>Body Level One</a:t>
            </a:r>
          </a:p>
          <a:p>
            <a:pPr lvl="1">
              <a:defRPr sz="1800"/>
            </a:pPr>
            <a:r>
              <a:rPr sz="5600"/>
              <a:t>Body Level Two</a:t>
            </a:r>
          </a:p>
          <a:p>
            <a:pPr lvl="2">
              <a:defRPr sz="1800"/>
            </a:pPr>
            <a:r>
              <a:rPr sz="5600"/>
              <a:t>Body Level Three</a:t>
            </a:r>
          </a:p>
          <a:p>
            <a:pPr lvl="3">
              <a:defRPr sz="1800"/>
            </a:pPr>
            <a:r>
              <a:rPr sz="5600"/>
              <a:t>Body Level Four</a:t>
            </a:r>
          </a:p>
          <a:p>
            <a:pPr lvl="4">
              <a:defRPr sz="1800"/>
            </a:pPr>
            <a:r>
              <a:rPr sz="56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xfrm>
            <a:off x="2489200" y="355600"/>
            <a:ext cx="19405600" cy="34417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11600"/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xfrm>
            <a:off x="1739900" y="4178300"/>
            <a:ext cx="20904200" cy="53594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11600"/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739900" y="10363200"/>
            <a:ext cx="20904200" cy="23876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11600"/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1739900" y="10363200"/>
            <a:ext cx="20904200" cy="23876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11600"/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>
            <a:spLocks noGrp="1"/>
          </p:cNvSpPr>
          <p:nvPr>
            <p:ph type="title"/>
          </p:nvPr>
        </p:nvSpPr>
        <p:spPr>
          <a:xfrm>
            <a:off x="1739900" y="2146300"/>
            <a:ext cx="12547600" cy="46355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9600"/>
            </a:lvl1pPr>
          </a:lstStyle>
          <a:p>
            <a:pPr lvl="0">
              <a:defRPr sz="1800"/>
            </a:pPr>
            <a:r>
              <a:rPr sz="9600"/>
              <a:t>Title Text</a:t>
            </a:r>
          </a:p>
        </p:txBody>
      </p:sp>
      <p:sp>
        <p:nvSpPr>
          <p:cNvPr id="26" name="Shape 26"/>
          <p:cNvSpPr>
            <a:spLocks noGrp="1"/>
          </p:cNvSpPr>
          <p:nvPr>
            <p:ph type="body" idx="1"/>
          </p:nvPr>
        </p:nvSpPr>
        <p:spPr>
          <a:xfrm>
            <a:off x="1739900" y="6896100"/>
            <a:ext cx="12547600" cy="46355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spcBef>
                <a:spcPts val="0"/>
              </a:spcBef>
              <a:buSzTx/>
              <a:buNone/>
              <a:defRPr sz="4600"/>
            </a:lvl1pPr>
            <a:lvl2pPr marL="0" indent="0" algn="ctr">
              <a:spcBef>
                <a:spcPts val="0"/>
              </a:spcBef>
              <a:buSzTx/>
              <a:buNone/>
              <a:defRPr sz="4600"/>
            </a:lvl2pPr>
            <a:lvl3pPr marL="0" indent="0" algn="ctr">
              <a:spcBef>
                <a:spcPts val="0"/>
              </a:spcBef>
              <a:buSzTx/>
              <a:buNone/>
              <a:defRPr sz="4600"/>
            </a:lvl3pPr>
            <a:lvl4pPr marL="0" indent="0" algn="ctr">
              <a:spcBef>
                <a:spcPts val="0"/>
              </a:spcBef>
              <a:buSzTx/>
              <a:buNone/>
              <a:defRPr sz="4600"/>
            </a:lvl4pPr>
            <a:lvl5pPr marL="0" indent="0" algn="ctr">
              <a:spcBef>
                <a:spcPts val="0"/>
              </a:spcBef>
              <a:buSzTx/>
              <a:buNone/>
              <a:defRPr sz="4600"/>
            </a:lvl5pPr>
          </a:lstStyle>
          <a:p>
            <a:pPr lvl="0">
              <a:defRPr sz="1800"/>
            </a:pPr>
            <a:r>
              <a:rPr sz="4600"/>
              <a:t>Body Level One</a:t>
            </a:r>
          </a:p>
          <a:p>
            <a:pPr lvl="1">
              <a:defRPr sz="1800"/>
            </a:pPr>
            <a:r>
              <a:rPr sz="4600"/>
              <a:t>Body Level Two</a:t>
            </a:r>
          </a:p>
          <a:p>
            <a:pPr lvl="2">
              <a:defRPr sz="1800"/>
            </a:pPr>
            <a:r>
              <a:rPr sz="4600"/>
              <a:t>Body Level Three</a:t>
            </a:r>
          </a:p>
          <a:p>
            <a:pPr lvl="3">
              <a:defRPr sz="1800"/>
            </a:pPr>
            <a:r>
              <a:rPr sz="4600"/>
              <a:t>Body Level Four</a:t>
            </a:r>
          </a:p>
          <a:p>
            <a:pPr lvl="4">
              <a:defRPr sz="1800"/>
            </a:pPr>
            <a:r>
              <a:rPr sz="46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739900" y="355600"/>
            <a:ext cx="20904200" cy="3441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1160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739900" y="3898900"/>
            <a:ext cx="20904200" cy="8547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5600"/>
              <a:t>Body Level One</a:t>
            </a:r>
          </a:p>
          <a:p>
            <a:pPr lvl="1">
              <a:defRPr sz="1800"/>
            </a:pPr>
            <a:r>
              <a:rPr sz="5600"/>
              <a:t>Body Level Two</a:t>
            </a:r>
          </a:p>
          <a:p>
            <a:pPr lvl="2">
              <a:defRPr sz="1800"/>
            </a:pPr>
            <a:r>
              <a:rPr sz="5600"/>
              <a:t>Body Level Three</a:t>
            </a:r>
          </a:p>
          <a:p>
            <a:pPr lvl="3">
              <a:defRPr sz="1800"/>
            </a:pPr>
            <a:r>
              <a:rPr sz="5600"/>
              <a:t>Body Level Four</a:t>
            </a:r>
          </a:p>
          <a:p>
            <a:pPr lvl="4">
              <a:defRPr sz="1800"/>
            </a:pPr>
            <a:r>
              <a:rPr sz="5600"/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transition xmlns:p14="http://schemas.microsoft.com/office/powerpoint/2010/main" spd="med"/>
  <p:txStyles>
    <p:titleStyle>
      <a:lvl1pPr algn="ctr" defTabSz="825500">
        <a:defRPr sz="11600">
          <a:latin typeface="+mn-lt"/>
          <a:ea typeface="+mn-ea"/>
          <a:cs typeface="+mn-cs"/>
          <a:sym typeface="Gill Sans"/>
        </a:defRPr>
      </a:lvl1pPr>
      <a:lvl2pPr indent="228600" algn="ctr" defTabSz="825500">
        <a:defRPr sz="11600">
          <a:latin typeface="+mn-lt"/>
          <a:ea typeface="+mn-ea"/>
          <a:cs typeface="+mn-cs"/>
          <a:sym typeface="Gill Sans"/>
        </a:defRPr>
      </a:lvl2pPr>
      <a:lvl3pPr indent="457200" algn="ctr" defTabSz="825500">
        <a:defRPr sz="11600">
          <a:latin typeface="+mn-lt"/>
          <a:ea typeface="+mn-ea"/>
          <a:cs typeface="+mn-cs"/>
          <a:sym typeface="Gill Sans"/>
        </a:defRPr>
      </a:lvl3pPr>
      <a:lvl4pPr indent="685800" algn="ctr" defTabSz="825500">
        <a:defRPr sz="11600">
          <a:latin typeface="+mn-lt"/>
          <a:ea typeface="+mn-ea"/>
          <a:cs typeface="+mn-cs"/>
          <a:sym typeface="Gill Sans"/>
        </a:defRPr>
      </a:lvl4pPr>
      <a:lvl5pPr indent="914400" algn="ctr" defTabSz="825500">
        <a:defRPr sz="11600">
          <a:latin typeface="+mn-lt"/>
          <a:ea typeface="+mn-ea"/>
          <a:cs typeface="+mn-cs"/>
          <a:sym typeface="Gill Sans"/>
        </a:defRPr>
      </a:lvl5pPr>
      <a:lvl6pPr indent="1143000" algn="ctr" defTabSz="825500">
        <a:defRPr sz="11600">
          <a:latin typeface="+mn-lt"/>
          <a:ea typeface="+mn-ea"/>
          <a:cs typeface="+mn-cs"/>
          <a:sym typeface="Gill Sans"/>
        </a:defRPr>
      </a:lvl6pPr>
      <a:lvl7pPr indent="1371600" algn="ctr" defTabSz="825500">
        <a:defRPr sz="11600">
          <a:latin typeface="+mn-lt"/>
          <a:ea typeface="+mn-ea"/>
          <a:cs typeface="+mn-cs"/>
          <a:sym typeface="Gill Sans"/>
        </a:defRPr>
      </a:lvl7pPr>
      <a:lvl8pPr indent="1600200" algn="ctr" defTabSz="825500">
        <a:defRPr sz="11600">
          <a:latin typeface="+mn-lt"/>
          <a:ea typeface="+mn-ea"/>
          <a:cs typeface="+mn-cs"/>
          <a:sym typeface="Gill Sans"/>
        </a:defRPr>
      </a:lvl8pPr>
      <a:lvl9pPr indent="1828800" algn="ctr" defTabSz="825500">
        <a:defRPr sz="11600">
          <a:latin typeface="+mn-lt"/>
          <a:ea typeface="+mn-ea"/>
          <a:cs typeface="+mn-cs"/>
          <a:sym typeface="Gill Sans"/>
        </a:defRPr>
      </a:lvl9pPr>
    </p:titleStyle>
    <p:bodyStyle>
      <a:lvl1pPr marL="1117600" indent="-800100" defTabSz="825500">
        <a:spcBef>
          <a:spcPts val="5200"/>
        </a:spcBef>
        <a:buSzPct val="171000"/>
        <a:buChar char="•"/>
        <a:defRPr sz="5600">
          <a:latin typeface="+mn-lt"/>
          <a:ea typeface="+mn-ea"/>
          <a:cs typeface="+mn-cs"/>
          <a:sym typeface="Gill Sans"/>
        </a:defRPr>
      </a:lvl1pPr>
      <a:lvl2pPr marL="1562100" indent="-800100" defTabSz="825500">
        <a:spcBef>
          <a:spcPts val="5200"/>
        </a:spcBef>
        <a:buSzPct val="171000"/>
        <a:buChar char="•"/>
        <a:defRPr sz="5600">
          <a:latin typeface="+mn-lt"/>
          <a:ea typeface="+mn-ea"/>
          <a:cs typeface="+mn-cs"/>
          <a:sym typeface="Gill Sans"/>
        </a:defRPr>
      </a:lvl2pPr>
      <a:lvl3pPr marL="2006600" indent="-800100" defTabSz="825500">
        <a:spcBef>
          <a:spcPts val="5200"/>
        </a:spcBef>
        <a:buSzPct val="171000"/>
        <a:buChar char="•"/>
        <a:defRPr sz="5600">
          <a:latin typeface="+mn-lt"/>
          <a:ea typeface="+mn-ea"/>
          <a:cs typeface="+mn-cs"/>
          <a:sym typeface="Gill Sans"/>
        </a:defRPr>
      </a:lvl3pPr>
      <a:lvl4pPr marL="2451100" indent="-800100" defTabSz="825500">
        <a:spcBef>
          <a:spcPts val="5200"/>
        </a:spcBef>
        <a:buSzPct val="171000"/>
        <a:buChar char="•"/>
        <a:defRPr sz="5600">
          <a:latin typeface="+mn-lt"/>
          <a:ea typeface="+mn-ea"/>
          <a:cs typeface="+mn-cs"/>
          <a:sym typeface="Gill Sans"/>
        </a:defRPr>
      </a:lvl4pPr>
      <a:lvl5pPr marL="2895600" indent="-800100" defTabSz="825500">
        <a:spcBef>
          <a:spcPts val="5200"/>
        </a:spcBef>
        <a:buSzPct val="171000"/>
        <a:buChar char="•"/>
        <a:defRPr sz="5600">
          <a:latin typeface="+mn-lt"/>
          <a:ea typeface="+mn-ea"/>
          <a:cs typeface="+mn-cs"/>
          <a:sym typeface="Gill Sans"/>
        </a:defRPr>
      </a:lvl5pPr>
      <a:lvl6pPr marL="3251200" indent="-800100" defTabSz="825500">
        <a:spcBef>
          <a:spcPts val="5200"/>
        </a:spcBef>
        <a:buSzPct val="171000"/>
        <a:buChar char="•"/>
        <a:defRPr sz="5600">
          <a:latin typeface="+mn-lt"/>
          <a:ea typeface="+mn-ea"/>
          <a:cs typeface="+mn-cs"/>
          <a:sym typeface="Gill Sans"/>
        </a:defRPr>
      </a:lvl6pPr>
      <a:lvl7pPr marL="3606800" indent="-800100" defTabSz="825500">
        <a:spcBef>
          <a:spcPts val="5200"/>
        </a:spcBef>
        <a:buSzPct val="171000"/>
        <a:buChar char="•"/>
        <a:defRPr sz="5600">
          <a:latin typeface="+mn-lt"/>
          <a:ea typeface="+mn-ea"/>
          <a:cs typeface="+mn-cs"/>
          <a:sym typeface="Gill Sans"/>
        </a:defRPr>
      </a:lvl7pPr>
      <a:lvl8pPr marL="3962400" indent="-800100" defTabSz="825500">
        <a:spcBef>
          <a:spcPts val="5200"/>
        </a:spcBef>
        <a:buSzPct val="171000"/>
        <a:buChar char="•"/>
        <a:defRPr sz="5600">
          <a:latin typeface="+mn-lt"/>
          <a:ea typeface="+mn-ea"/>
          <a:cs typeface="+mn-cs"/>
          <a:sym typeface="Gill Sans"/>
        </a:defRPr>
      </a:lvl8pPr>
      <a:lvl9pPr marL="4318000" indent="-800100" defTabSz="825500">
        <a:spcBef>
          <a:spcPts val="5200"/>
        </a:spcBef>
        <a:buSzPct val="171000"/>
        <a:buChar char="•"/>
        <a:defRPr sz="5600">
          <a:latin typeface="+mn-lt"/>
          <a:ea typeface="+mn-ea"/>
          <a:cs typeface="+mn-cs"/>
          <a:sym typeface="Gill Sans"/>
        </a:defRPr>
      </a:lvl9pPr>
    </p:bodyStyle>
    <p:otherStyle>
      <a:lvl1pPr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indent="2286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indent="4572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indent="6858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indent="9144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indent="11430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Gill Sans"/>
        </a:defRPr>
      </a:lvl6pPr>
      <a:lvl7pPr indent="13716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Gill Sans"/>
        </a:defRPr>
      </a:lvl7pPr>
      <a:lvl8pPr indent="16002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Gill Sans"/>
        </a:defRPr>
      </a:lvl8pPr>
      <a:lvl9pPr indent="18288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27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jpe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3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3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3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3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3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Relationship Id="rId3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Relationship Id="rId3" Type="http://schemas.openxmlformats.org/officeDocument/2006/relationships/image" Target="../media/image25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Relationship Id="rId3" Type="http://schemas.openxmlformats.org/officeDocument/2006/relationships/image" Target="../media/image25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Relationship Id="rId3" Type="http://schemas.openxmlformats.org/officeDocument/2006/relationships/image" Target="../media/image25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Relationship Id="rId3" Type="http://schemas.openxmlformats.org/officeDocument/2006/relationships/image" Target="../media/image25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5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5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5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5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Relationship Id="rId3" Type="http://schemas.openxmlformats.org/officeDocument/2006/relationships/image" Target="../media/image25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Relationship Id="rId3" Type="http://schemas.openxmlformats.org/officeDocument/2006/relationships/image" Target="../media/image25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Relationship Id="rId3" Type="http://schemas.openxmlformats.org/officeDocument/2006/relationships/image" Target="../media/image25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Relationship Id="rId3" Type="http://schemas.openxmlformats.org/officeDocument/2006/relationships/image" Target="../media/image25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5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5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5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7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Relationship Id="rId3" Type="http://schemas.openxmlformats.org/officeDocument/2006/relationships/image" Target="../media/image25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Relationship Id="rId3" Type="http://schemas.openxmlformats.org/officeDocument/2006/relationships/image" Target="../media/image25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Relationship Id="rId3" Type="http://schemas.openxmlformats.org/officeDocument/2006/relationships/image" Target="../media/image25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Relationship Id="rId3" Type="http://schemas.openxmlformats.org/officeDocument/2006/relationships/image" Target="../media/image25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7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Relationship Id="rId3" Type="http://schemas.openxmlformats.org/officeDocument/2006/relationships/image" Target="../media/image25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Relationship Id="rId3" Type="http://schemas.openxmlformats.org/officeDocument/2006/relationships/image" Target="../media/image25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Relationship Id="rId3" Type="http://schemas.openxmlformats.org/officeDocument/2006/relationships/image" Target="../media/image25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25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Relationship Id="rId3" Type="http://schemas.openxmlformats.org/officeDocument/2006/relationships/image" Target="../media/image25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7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em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Relationship Id="rId3" Type="http://schemas.openxmlformats.org/officeDocument/2006/relationships/image" Target="../media/image25.em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Relationship Id="rId3" Type="http://schemas.openxmlformats.org/officeDocument/2006/relationships/image" Target="../media/image25.em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Relationship Id="rId3" Type="http://schemas.openxmlformats.org/officeDocument/2006/relationships/image" Target="../media/image25.em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Relationship Id="rId3" Type="http://schemas.openxmlformats.org/officeDocument/2006/relationships/image" Target="../media/image25.em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Relationship Id="rId3" Type="http://schemas.openxmlformats.org/officeDocument/2006/relationships/image" Target="../media/image25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7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em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eg"/><Relationship Id="rId3" Type="http://schemas.openxmlformats.org/officeDocument/2006/relationships/image" Target="../media/image34.emf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eg"/><Relationship Id="rId3" Type="http://schemas.openxmlformats.org/officeDocument/2006/relationships/image" Target="../media/image34.emf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eg"/><Relationship Id="rId3" Type="http://schemas.openxmlformats.org/officeDocument/2006/relationships/image" Target="../media/image34.emf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eg"/><Relationship Id="rId3" Type="http://schemas.openxmlformats.org/officeDocument/2006/relationships/image" Target="../media/image34.emf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eg"/><Relationship Id="rId3" Type="http://schemas.openxmlformats.org/officeDocument/2006/relationships/image" Target="../media/image34.em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27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emf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jpeg"/><Relationship Id="rId3" Type="http://schemas.openxmlformats.org/officeDocument/2006/relationships/image" Target="../media/image37.emf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jpeg"/><Relationship Id="rId3" Type="http://schemas.openxmlformats.org/officeDocument/2006/relationships/image" Target="../media/image37.emf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jpeg"/><Relationship Id="rId3" Type="http://schemas.openxmlformats.org/officeDocument/2006/relationships/image" Target="../media/image37.emf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jpeg"/><Relationship Id="rId3" Type="http://schemas.openxmlformats.org/officeDocument/2006/relationships/image" Target="../media/image37.emf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jpeg"/><Relationship Id="rId3" Type="http://schemas.openxmlformats.org/officeDocument/2006/relationships/image" Target="../media/image37.em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27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jpe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emf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jpeg"/><Relationship Id="rId3" Type="http://schemas.openxmlformats.org/officeDocument/2006/relationships/image" Target="../media/image37.emf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jpeg"/><Relationship Id="rId3" Type="http://schemas.openxmlformats.org/officeDocument/2006/relationships/image" Target="../media/image37.emf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jpeg"/><Relationship Id="rId3" Type="http://schemas.openxmlformats.org/officeDocument/2006/relationships/image" Target="../media/image37.emf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jpeg"/><Relationship Id="rId3" Type="http://schemas.openxmlformats.org/officeDocument/2006/relationships/image" Target="../media/image37.emf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jpeg"/><Relationship Id="rId3" Type="http://schemas.openxmlformats.org/officeDocument/2006/relationships/image" Target="../media/image37.emf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5400000" y="11290300"/>
            <a:ext cx="21945600" cy="1143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 descr="Powerpt-7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5" name="Shape 43"/>
          <p:cNvSpPr/>
          <p:nvPr/>
        </p:nvSpPr>
        <p:spPr>
          <a:xfrm>
            <a:off x="1320800" y="6585041"/>
            <a:ext cx="20510500" cy="40257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 defTabSz="457200">
              <a:lnSpc>
                <a:spcPct val="90000"/>
              </a:lnSpc>
              <a:defRPr sz="1800"/>
            </a:pPr>
            <a:r>
              <a:rPr sz="14400" b="1" dirty="0">
                <a:solidFill>
                  <a:srgbClr val="FFE800"/>
                </a:solidFill>
                <a:latin typeface="Arial"/>
                <a:ea typeface="Arial"/>
                <a:cs typeface="Arial"/>
                <a:sym typeface="Arial"/>
              </a:rPr>
              <a:t>Ready to Respond </a:t>
            </a:r>
            <a:br>
              <a:rPr sz="14400" b="1" dirty="0">
                <a:solidFill>
                  <a:srgbClr val="FFE8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sz="144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Tabletop </a:t>
            </a:r>
            <a:r>
              <a:rPr lang="en-US" sz="14400" b="1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Exercise</a:t>
            </a:r>
            <a:endParaRPr sz="14400" b="1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dropped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70000" y="11303000"/>
            <a:ext cx="21844001" cy="113770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98629" y="651932"/>
            <a:ext cx="4673601" cy="115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00933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Shape 151"/>
          <p:cNvSpPr/>
          <p:nvPr/>
        </p:nvSpPr>
        <p:spPr>
          <a:xfrm>
            <a:off x="1346200" y="958850"/>
            <a:ext cx="19735800" cy="1692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457200">
              <a:lnSpc>
                <a:spcPct val="90000"/>
              </a:lnSpc>
              <a:defRPr sz="120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2000" b="1" dirty="0" smtClean="0">
                <a:solidFill>
                  <a:srgbClr val="595A59"/>
                </a:solidFill>
              </a:rPr>
              <a:t>Situational </a:t>
            </a:r>
            <a:r>
              <a:rPr sz="12000" b="1" dirty="0">
                <a:solidFill>
                  <a:srgbClr val="595A59"/>
                </a:solidFill>
              </a:rPr>
              <a:t>Awareness</a:t>
            </a:r>
          </a:p>
        </p:txBody>
      </p:sp>
      <p:pic>
        <p:nvPicPr>
          <p:cNvPr id="152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33500" y="11518900"/>
            <a:ext cx="21844001" cy="935450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Shape 153"/>
          <p:cNvSpPr/>
          <p:nvPr/>
        </p:nvSpPr>
        <p:spPr>
          <a:xfrm>
            <a:off x="1422400" y="4794250"/>
            <a:ext cx="17767300" cy="20687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457200">
              <a:lnSpc>
                <a:spcPct val="90000"/>
              </a:lnSpc>
              <a:defRPr sz="74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7400" b="1" dirty="0" smtClean="0">
                <a:solidFill>
                  <a:srgbClr val="595A59"/>
                </a:solidFill>
              </a:rPr>
              <a:t>Information about the disaster </a:t>
            </a:r>
            <a:br>
              <a:rPr lang="en-US" sz="7400" b="1" dirty="0" smtClean="0">
                <a:solidFill>
                  <a:srgbClr val="595A59"/>
                </a:solidFill>
              </a:rPr>
            </a:br>
            <a:r>
              <a:rPr lang="en-US" sz="7400" b="1" dirty="0" smtClean="0">
                <a:solidFill>
                  <a:srgbClr val="595A59"/>
                </a:solidFill>
              </a:rPr>
              <a:t>and its effects is widely shared.</a:t>
            </a:r>
            <a:endParaRPr sz="7400" b="1" dirty="0">
              <a:solidFill>
                <a:srgbClr val="595A59"/>
              </a:solidFill>
            </a:endParaRPr>
          </a:p>
        </p:txBody>
      </p:sp>
      <p:sp>
        <p:nvSpPr>
          <p:cNvPr id="156" name="Shape 156"/>
          <p:cNvSpPr/>
          <p:nvPr/>
        </p:nvSpPr>
        <p:spPr>
          <a:xfrm>
            <a:off x="19824700" y="4087515"/>
            <a:ext cx="3504605" cy="6925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ct val="119999"/>
              </a:lnSpc>
              <a:defRPr sz="48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8000" b="1" dirty="0">
                <a:solidFill>
                  <a:srgbClr val="FFFFFF"/>
                </a:solidFill>
              </a:rP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owerpt-7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4" name="Shape 260"/>
          <p:cNvSpPr/>
          <p:nvPr/>
        </p:nvSpPr>
        <p:spPr>
          <a:xfrm>
            <a:off x="1270000" y="1321057"/>
            <a:ext cx="9029666" cy="152348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4800" tIns="0" rIns="304800" bIns="228600" anchor="ctr">
            <a:spAutoFit/>
          </a:bodyPr>
          <a:lstStyle>
            <a:lvl1pPr algn="l" defTabSz="457200">
              <a:lnSpc>
                <a:spcPct val="119999"/>
              </a:lnSpc>
              <a:defRPr sz="72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7200" b="1" dirty="0" smtClean="0">
                <a:solidFill>
                  <a:srgbClr val="595A59"/>
                </a:solidFill>
              </a:rPr>
              <a:t>Satur</a:t>
            </a:r>
            <a:r>
              <a:rPr sz="7200" b="1" dirty="0" smtClean="0">
                <a:solidFill>
                  <a:srgbClr val="595A59"/>
                </a:solidFill>
              </a:rPr>
              <a:t>day</a:t>
            </a:r>
            <a:r>
              <a:rPr sz="7200" b="1" dirty="0">
                <a:solidFill>
                  <a:srgbClr val="595A59"/>
                </a:solidFill>
              </a:rPr>
              <a:t>, August </a:t>
            </a:r>
            <a:r>
              <a:rPr lang="en-US" sz="7200" b="1" dirty="0" smtClean="0">
                <a:solidFill>
                  <a:srgbClr val="595A59"/>
                </a:solidFill>
              </a:rPr>
              <a:t>6</a:t>
            </a:r>
            <a:endParaRPr sz="7200" b="1" dirty="0">
              <a:solidFill>
                <a:srgbClr val="595A59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1535" y="1321057"/>
            <a:ext cx="2806700" cy="2921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529547" y="1432973"/>
            <a:ext cx="3217334" cy="5257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700" b="1" u="none" strike="noStrike" cap="none" spc="0" normalizeH="0" baseline="0" dirty="0" smtClean="0">
                <a:ln>
                  <a:noFill/>
                </a:ln>
                <a:solidFill>
                  <a:srgbClr val="F0DC1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Post-Event</a:t>
            </a:r>
            <a:endParaRPr kumimoji="0" lang="en-US" sz="2700" b="1" u="none" strike="noStrike" cap="none" spc="0" normalizeH="0" baseline="0" dirty="0">
              <a:ln>
                <a:noFill/>
              </a:ln>
              <a:solidFill>
                <a:srgbClr val="F0DC1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0497" y="3310445"/>
            <a:ext cx="3217334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100" b="1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12 hours</a:t>
            </a:r>
            <a:endParaRPr kumimoji="0" lang="en-US" sz="4100" b="1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pic>
        <p:nvPicPr>
          <p:cNvPr id="8" name="droppedImage.pdf"/>
          <p:cNvPicPr/>
          <p:nvPr/>
        </p:nvPicPr>
        <p:blipFill>
          <a:blip r:embed="rId4">
            <a:alphaModFix amt="90000"/>
            <a:extLst/>
          </a:blip>
          <a:stretch>
            <a:fillRect/>
          </a:stretch>
        </p:blipFill>
        <p:spPr>
          <a:xfrm>
            <a:off x="3441700" y="5156205"/>
            <a:ext cx="17487900" cy="6629400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hape 310"/>
          <p:cNvSpPr/>
          <p:nvPr/>
        </p:nvSpPr>
        <p:spPr>
          <a:xfrm>
            <a:off x="4152900" y="5495544"/>
            <a:ext cx="15798800" cy="2516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 anchorCtr="0">
            <a:spAutoFit/>
          </a:bodyPr>
          <a:lstStyle>
            <a:lvl1pPr algn="l" defTabSz="457200">
              <a:lnSpc>
                <a:spcPct val="90000"/>
              </a:lnSpc>
              <a:spcBef>
                <a:spcPts val="3100"/>
              </a:spcBef>
              <a:tabLst>
                <a:tab pos="165100" algn="l"/>
                <a:tab pos="1485900" algn="l"/>
              </a:tabLst>
              <a:defRPr sz="9000" b="1" spc="-90">
                <a:solidFill>
                  <a:srgbClr val="595A59"/>
                </a:solidFill>
                <a:uFill>
                  <a:solidFill>
                    <a:srgbClr val="595A59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 spc="0">
                <a:solidFill>
                  <a:srgbClr val="000000"/>
                </a:solidFill>
                <a:uFillTx/>
              </a:defRPr>
            </a:pPr>
            <a:r>
              <a:rPr sz="9000" b="1" spc="-90" dirty="0">
                <a:solidFill>
                  <a:srgbClr val="595959"/>
                </a:solidFill>
                <a:uFill>
                  <a:solidFill>
                    <a:srgbClr val="595A59"/>
                  </a:solidFill>
                </a:uFill>
              </a:rPr>
              <a:t>How are you working and communicating with others?</a:t>
            </a:r>
          </a:p>
        </p:txBody>
      </p:sp>
    </p:spTree>
    <p:extLst>
      <p:ext uri="{BB962C8B-B14F-4D97-AF65-F5344CB8AC3E}">
        <p14:creationId xmlns:p14="http://schemas.microsoft.com/office/powerpoint/2010/main" val="375294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owerpt-7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4" name="Shape 260"/>
          <p:cNvSpPr/>
          <p:nvPr/>
        </p:nvSpPr>
        <p:spPr>
          <a:xfrm>
            <a:off x="1270000" y="1321057"/>
            <a:ext cx="9029666" cy="152348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4800" tIns="0" rIns="304800" bIns="228600" anchor="ctr">
            <a:spAutoFit/>
          </a:bodyPr>
          <a:lstStyle>
            <a:lvl1pPr algn="l" defTabSz="457200">
              <a:lnSpc>
                <a:spcPct val="119999"/>
              </a:lnSpc>
              <a:defRPr sz="72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7200" b="1" dirty="0" smtClean="0">
                <a:solidFill>
                  <a:srgbClr val="595A59"/>
                </a:solidFill>
              </a:rPr>
              <a:t>Satur</a:t>
            </a:r>
            <a:r>
              <a:rPr sz="7200" b="1" dirty="0" smtClean="0">
                <a:solidFill>
                  <a:srgbClr val="595A59"/>
                </a:solidFill>
              </a:rPr>
              <a:t>day</a:t>
            </a:r>
            <a:r>
              <a:rPr sz="7200" b="1" dirty="0">
                <a:solidFill>
                  <a:srgbClr val="595A59"/>
                </a:solidFill>
              </a:rPr>
              <a:t>, August </a:t>
            </a:r>
            <a:r>
              <a:rPr lang="en-US" sz="7200" b="1" dirty="0" smtClean="0">
                <a:solidFill>
                  <a:srgbClr val="595A59"/>
                </a:solidFill>
              </a:rPr>
              <a:t>6</a:t>
            </a:r>
            <a:endParaRPr sz="7200" b="1" dirty="0">
              <a:solidFill>
                <a:srgbClr val="595A59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1535" y="1321057"/>
            <a:ext cx="2806700" cy="2921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529547" y="1432973"/>
            <a:ext cx="3217334" cy="5257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700" b="1" u="none" strike="noStrike" cap="none" spc="0" normalizeH="0" baseline="0" dirty="0" smtClean="0">
                <a:ln>
                  <a:noFill/>
                </a:ln>
                <a:solidFill>
                  <a:srgbClr val="F0DC1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Post-Event</a:t>
            </a:r>
            <a:endParaRPr kumimoji="0" lang="en-US" sz="2700" b="1" u="none" strike="noStrike" cap="none" spc="0" normalizeH="0" baseline="0" dirty="0">
              <a:ln>
                <a:noFill/>
              </a:ln>
              <a:solidFill>
                <a:srgbClr val="F0DC1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0497" y="3310445"/>
            <a:ext cx="3217334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100" b="1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12 hours</a:t>
            </a:r>
            <a:endParaRPr kumimoji="0" lang="en-US" sz="4100" b="1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4600" y="5149854"/>
            <a:ext cx="21882100" cy="6629400"/>
          </a:xfrm>
          <a:prstGeom prst="rect">
            <a:avLst/>
          </a:prstGeom>
        </p:spPr>
      </p:pic>
      <p:sp>
        <p:nvSpPr>
          <p:cNvPr id="9" name="Shape 321"/>
          <p:cNvSpPr/>
          <p:nvPr/>
        </p:nvSpPr>
        <p:spPr>
          <a:xfrm>
            <a:off x="2170553" y="6832604"/>
            <a:ext cx="20070038" cy="2"/>
          </a:xfrm>
          <a:prstGeom prst="line">
            <a:avLst/>
          </a:prstGeom>
          <a:ln w="50800">
            <a:solidFill>
              <a:srgbClr val="595A5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0" name="Shape 322"/>
          <p:cNvSpPr/>
          <p:nvPr/>
        </p:nvSpPr>
        <p:spPr>
          <a:xfrm>
            <a:off x="2170553" y="8229604"/>
            <a:ext cx="20070038" cy="2"/>
          </a:xfrm>
          <a:prstGeom prst="line">
            <a:avLst/>
          </a:prstGeom>
          <a:ln w="50800">
            <a:solidFill>
              <a:srgbClr val="595A5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1" name="TextBox 10"/>
          <p:cNvSpPr txBox="1"/>
          <p:nvPr/>
        </p:nvSpPr>
        <p:spPr>
          <a:xfrm>
            <a:off x="2108200" y="5224974"/>
            <a:ext cx="20447000" cy="51868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 anchorCtr="0">
            <a:spAutoFit/>
          </a:bodyPr>
          <a:lstStyle/>
          <a:p>
            <a:pPr algn="l">
              <a:lnSpc>
                <a:spcPts val="10900"/>
              </a:lnSpc>
            </a:pPr>
            <a:r>
              <a:rPr lang="en-US" sz="6400" b="1" dirty="0">
                <a:solidFill>
                  <a:srgbClr val="595959"/>
                </a:solidFill>
                <a:latin typeface="Arial"/>
                <a:cs typeface="Arial"/>
              </a:rPr>
              <a:t>What key decisions need to be made?</a:t>
            </a:r>
          </a:p>
          <a:p>
            <a:pPr algn="l">
              <a:lnSpc>
                <a:spcPts val="10900"/>
              </a:lnSpc>
            </a:pPr>
            <a:r>
              <a:rPr lang="en-US" sz="6400" b="1" dirty="0">
                <a:solidFill>
                  <a:srgbClr val="595959"/>
                </a:solidFill>
                <a:latin typeface="Arial"/>
                <a:cs typeface="Arial"/>
              </a:rPr>
              <a:t>What are your tasks during this operational period?</a:t>
            </a:r>
          </a:p>
          <a:p>
            <a:pPr algn="l">
              <a:lnSpc>
                <a:spcPts val="10900"/>
              </a:lnSpc>
            </a:pPr>
            <a:r>
              <a:rPr lang="en-US" sz="6400" b="1" dirty="0">
                <a:solidFill>
                  <a:srgbClr val="595959"/>
                </a:solidFill>
                <a:latin typeface="Arial"/>
                <a:cs typeface="Arial"/>
              </a:rPr>
              <a:t>How are you working and </a:t>
            </a:r>
            <a:r>
              <a:rPr lang="en-US" sz="6400" b="1" dirty="0" smtClean="0">
                <a:solidFill>
                  <a:srgbClr val="595959"/>
                </a:solidFill>
                <a:latin typeface="Arial"/>
                <a:cs typeface="Arial"/>
              </a:rPr>
              <a:t>communicating </a:t>
            </a:r>
            <a:endParaRPr lang="en-US" sz="6400" b="1" dirty="0">
              <a:solidFill>
                <a:srgbClr val="595959"/>
              </a:solidFill>
              <a:latin typeface="Arial"/>
              <a:cs typeface="Arial"/>
            </a:endParaRPr>
          </a:p>
          <a:p>
            <a:pPr algn="l">
              <a:lnSpc>
                <a:spcPts val="6200"/>
              </a:lnSpc>
            </a:pPr>
            <a:r>
              <a:rPr lang="en-US" sz="6400" b="1" dirty="0">
                <a:solidFill>
                  <a:srgbClr val="595959"/>
                </a:solidFill>
                <a:latin typeface="Arial"/>
                <a:cs typeface="Arial"/>
              </a:rPr>
              <a:t>with others?</a:t>
            </a:r>
            <a:endParaRPr kumimoji="0" lang="en-US" sz="6400" b="1" u="none" strike="noStrike" cap="none" spc="0" normalizeH="0" baseline="0" dirty="0">
              <a:ln>
                <a:noFill/>
              </a:ln>
              <a:solidFill>
                <a:srgbClr val="595959"/>
              </a:solidFill>
              <a:effectLst/>
              <a:uFillTx/>
              <a:latin typeface="Arial"/>
              <a:cs typeface="Arial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26188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8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849" name="Shape 849"/>
          <p:cNvSpPr/>
          <p:nvPr/>
        </p:nvSpPr>
        <p:spPr>
          <a:xfrm>
            <a:off x="1346200" y="493776"/>
            <a:ext cx="8209880" cy="21544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 defTabSz="457200">
              <a:lnSpc>
                <a:spcPct val="119999"/>
              </a:lnSpc>
              <a:defRPr sz="120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12000" b="1" dirty="0" smtClean="0">
                <a:solidFill>
                  <a:srgbClr val="595A59"/>
                </a:solidFill>
              </a:rPr>
              <a:t>Discussion</a:t>
            </a:r>
            <a:endParaRPr sz="12000" b="1" dirty="0">
              <a:solidFill>
                <a:srgbClr val="595A59"/>
              </a:solidFill>
            </a:endParaRPr>
          </a:p>
        </p:txBody>
      </p:sp>
      <p:pic>
        <p:nvPicPr>
          <p:cNvPr id="850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33500" y="11518900"/>
            <a:ext cx="21844001" cy="935450"/>
          </a:xfrm>
          <a:prstGeom prst="rect">
            <a:avLst/>
          </a:prstGeom>
          <a:ln w="12700">
            <a:miter lim="400000"/>
          </a:ln>
        </p:spPr>
      </p:pic>
      <p:sp>
        <p:nvSpPr>
          <p:cNvPr id="853" name="Shape 853"/>
          <p:cNvSpPr/>
          <p:nvPr/>
        </p:nvSpPr>
        <p:spPr>
          <a:xfrm flipV="1">
            <a:off x="1349804" y="7871564"/>
            <a:ext cx="19780907" cy="2436"/>
          </a:xfrm>
          <a:prstGeom prst="line">
            <a:avLst/>
          </a:prstGeom>
          <a:ln w="50800">
            <a:solidFill>
              <a:srgbClr val="595A5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" name="Shape 853"/>
          <p:cNvSpPr/>
          <p:nvPr/>
        </p:nvSpPr>
        <p:spPr>
          <a:xfrm flipV="1">
            <a:off x="1349804" y="6380478"/>
            <a:ext cx="19780907" cy="2436"/>
          </a:xfrm>
          <a:prstGeom prst="line">
            <a:avLst/>
          </a:prstGeom>
          <a:ln w="50800">
            <a:solidFill>
              <a:srgbClr val="595A5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1" name="TextBox 10"/>
          <p:cNvSpPr txBox="1"/>
          <p:nvPr/>
        </p:nvSpPr>
        <p:spPr>
          <a:xfrm>
            <a:off x="1373714" y="4672533"/>
            <a:ext cx="21903268" cy="45362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 anchorCtr="0">
            <a:spAutoFit/>
          </a:bodyPr>
          <a:lstStyle/>
          <a:p>
            <a:pPr algn="l">
              <a:lnSpc>
                <a:spcPts val="11700"/>
              </a:lnSpc>
            </a:pPr>
            <a:r>
              <a:rPr lang="en-US" sz="7400" b="1" dirty="0">
                <a:solidFill>
                  <a:srgbClr val="595A59"/>
                </a:solidFill>
                <a:latin typeface="Arial"/>
                <a:cs typeface="Arial"/>
              </a:rPr>
              <a:t>What went well?</a:t>
            </a:r>
          </a:p>
          <a:p>
            <a:pPr algn="l">
              <a:lnSpc>
                <a:spcPts val="11700"/>
              </a:lnSpc>
            </a:pPr>
            <a:r>
              <a:rPr lang="en-US" sz="7400" b="1" dirty="0">
                <a:solidFill>
                  <a:srgbClr val="595A59"/>
                </a:solidFill>
                <a:latin typeface="Arial"/>
                <a:cs typeface="Arial"/>
              </a:rPr>
              <a:t>What didn’t go well?</a:t>
            </a:r>
          </a:p>
          <a:p>
            <a:pPr algn="l">
              <a:lnSpc>
                <a:spcPts val="11700"/>
              </a:lnSpc>
            </a:pPr>
            <a:r>
              <a:rPr lang="en-US" sz="7400" b="1" dirty="0">
                <a:solidFill>
                  <a:srgbClr val="595A59"/>
                </a:solidFill>
                <a:latin typeface="Arial"/>
                <a:cs typeface="Arial"/>
              </a:rPr>
              <a:t>What areas can be improved?</a:t>
            </a:r>
            <a:endParaRPr kumimoji="0" lang="en-US" sz="74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cs typeface="Arial"/>
              <a:sym typeface="Gill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8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849" name="Shape 849"/>
          <p:cNvSpPr/>
          <p:nvPr/>
        </p:nvSpPr>
        <p:spPr>
          <a:xfrm>
            <a:off x="1346200" y="493776"/>
            <a:ext cx="7783080" cy="21544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 defTabSz="457200">
              <a:lnSpc>
                <a:spcPct val="119999"/>
              </a:lnSpc>
              <a:defRPr sz="120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2000" b="1" dirty="0">
                <a:solidFill>
                  <a:srgbClr val="595A59"/>
                </a:solidFill>
              </a:rPr>
              <a:t>Next </a:t>
            </a:r>
            <a:r>
              <a:rPr sz="12000" b="1" dirty="0" smtClean="0">
                <a:solidFill>
                  <a:srgbClr val="595A59"/>
                </a:solidFill>
              </a:rPr>
              <a:t>steps</a:t>
            </a:r>
            <a:endParaRPr sz="12000" b="1" dirty="0">
              <a:solidFill>
                <a:srgbClr val="595A59"/>
              </a:solidFill>
            </a:endParaRPr>
          </a:p>
        </p:txBody>
      </p:sp>
      <p:pic>
        <p:nvPicPr>
          <p:cNvPr id="850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33500" y="11518900"/>
            <a:ext cx="21844001" cy="93545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853"/>
          <p:cNvSpPr/>
          <p:nvPr/>
        </p:nvSpPr>
        <p:spPr>
          <a:xfrm flipV="1">
            <a:off x="1349804" y="6380478"/>
            <a:ext cx="19780907" cy="2436"/>
          </a:xfrm>
          <a:prstGeom prst="line">
            <a:avLst/>
          </a:prstGeom>
          <a:ln w="50800">
            <a:solidFill>
              <a:srgbClr val="595A5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1" name="TextBox 10"/>
          <p:cNvSpPr txBox="1"/>
          <p:nvPr/>
        </p:nvSpPr>
        <p:spPr>
          <a:xfrm>
            <a:off x="1373714" y="4672533"/>
            <a:ext cx="21903268" cy="30585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 anchorCtr="0">
            <a:spAutoFit/>
          </a:bodyPr>
          <a:lstStyle/>
          <a:p>
            <a:pPr algn="l">
              <a:lnSpc>
                <a:spcPts val="11700"/>
              </a:lnSpc>
            </a:pPr>
            <a:r>
              <a:rPr lang="en-US" sz="8000" b="1" dirty="0">
                <a:solidFill>
                  <a:srgbClr val="595A59"/>
                </a:solidFill>
                <a:latin typeface="Arial"/>
                <a:cs typeface="Arial"/>
              </a:rPr>
              <a:t>Complete the Tabletop Evaluation Form</a:t>
            </a:r>
          </a:p>
          <a:p>
            <a:pPr algn="l">
              <a:lnSpc>
                <a:spcPts val="11700"/>
              </a:lnSpc>
            </a:pPr>
            <a:r>
              <a:rPr lang="en-US" sz="8000" b="1" dirty="0">
                <a:solidFill>
                  <a:srgbClr val="595A59"/>
                </a:solidFill>
                <a:latin typeface="Arial"/>
                <a:cs typeface="Arial"/>
              </a:rPr>
              <a:t>Revise Job Action Sheets and Tools</a:t>
            </a:r>
            <a:endParaRPr kumimoji="0" lang="en-US" sz="74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cs typeface="Arial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12380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Shape 159"/>
          <p:cNvSpPr/>
          <p:nvPr/>
        </p:nvSpPr>
        <p:spPr>
          <a:xfrm>
            <a:off x="1346200" y="493776"/>
            <a:ext cx="14494421" cy="1702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 defTabSz="457200">
              <a:lnSpc>
                <a:spcPct val="119999"/>
              </a:lnSpc>
              <a:defRPr sz="120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2000" b="1" dirty="0">
                <a:solidFill>
                  <a:srgbClr val="595A59"/>
                </a:solidFill>
              </a:rPr>
              <a:t>Operational Periods</a:t>
            </a:r>
          </a:p>
        </p:txBody>
      </p:sp>
      <p:pic>
        <p:nvPicPr>
          <p:cNvPr id="160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33500" y="11518900"/>
            <a:ext cx="21844001" cy="935450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Shape 161"/>
          <p:cNvSpPr/>
          <p:nvPr/>
        </p:nvSpPr>
        <p:spPr>
          <a:xfrm>
            <a:off x="1422400" y="4794250"/>
            <a:ext cx="17767300" cy="20687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 defTabSz="457200">
              <a:lnSpc>
                <a:spcPct val="90000"/>
              </a:lnSpc>
              <a:defRPr sz="1800"/>
            </a:pPr>
            <a:r>
              <a:rPr lang="en-US" sz="7400" b="1" dirty="0" smtClean="0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rPr>
              <a:t>Times when </a:t>
            </a:r>
            <a:r>
              <a:rPr sz="7400" b="1" dirty="0" smtClean="0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sz="7400" b="1" i="1" dirty="0" smtClean="0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rPr>
              <a:t>Disaster </a:t>
            </a:r>
            <a:r>
              <a:rPr sz="7400" b="1" i="1" dirty="0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rPr>
              <a:t>Response Staffing Plan</a:t>
            </a:r>
            <a:r>
              <a:rPr sz="7400" b="1" dirty="0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7400" b="1" dirty="0" smtClean="0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rPr>
              <a:t>is </a:t>
            </a:r>
            <a:r>
              <a:rPr sz="7400" b="1" dirty="0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rPr>
              <a:t>implemented. </a:t>
            </a:r>
          </a:p>
        </p:txBody>
      </p:sp>
      <p:sp>
        <p:nvSpPr>
          <p:cNvPr id="164" name="Shape 164"/>
          <p:cNvSpPr/>
          <p:nvPr/>
        </p:nvSpPr>
        <p:spPr>
          <a:xfrm>
            <a:off x="19824700" y="4062115"/>
            <a:ext cx="3504605" cy="6925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ct val="119999"/>
              </a:lnSpc>
              <a:defRPr sz="48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8000" b="1" dirty="0">
                <a:solidFill>
                  <a:srgbClr val="FFFFFF"/>
                </a:solidFill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4170" y="7958667"/>
            <a:ext cx="18097500" cy="35179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22400" y="8170335"/>
            <a:ext cx="3302000" cy="68736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8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Pre-Event</a:t>
            </a:r>
            <a:endParaRPr kumimoji="0" lang="en-US" sz="38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27202" y="10510956"/>
            <a:ext cx="1854198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96 hours</a:t>
            </a:r>
            <a:endParaRPr kumimoji="0" lang="en-US" sz="30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35398" y="10510956"/>
            <a:ext cx="1854198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72 hours</a:t>
            </a:r>
            <a:endParaRPr kumimoji="0" lang="en-US" sz="30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43600" y="10510956"/>
            <a:ext cx="1854198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48 hours</a:t>
            </a:r>
            <a:endParaRPr kumimoji="0" lang="en-US" sz="30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001000" y="10510956"/>
            <a:ext cx="1854198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24 hours</a:t>
            </a:r>
            <a:endParaRPr kumimoji="0" lang="en-US" sz="30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134600" y="10510956"/>
            <a:ext cx="1854198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12 hours</a:t>
            </a:r>
            <a:endParaRPr kumimoji="0" lang="en-US" sz="30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921101" y="8170335"/>
            <a:ext cx="3302000" cy="68736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8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Event</a:t>
            </a:r>
            <a:endParaRPr kumimoji="0" lang="en-US" sz="38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706600" y="8170335"/>
            <a:ext cx="3302000" cy="68736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8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Post-Event</a:t>
            </a:r>
            <a:endParaRPr kumimoji="0" lang="en-US" sz="38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7102668" y="10510956"/>
            <a:ext cx="1854198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1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12 hours</a:t>
            </a:r>
            <a:endParaRPr kumimoji="0" lang="en-US" sz="30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4952134" y="10408618"/>
            <a:ext cx="1854198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825500" rtl="0" fontAlgn="auto" latinLnBrk="1" hangingPunct="0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Immediately </a:t>
            </a:r>
          </a:p>
          <a:p>
            <a:pPr marL="0" marR="0" indent="0" defTabSz="825500" rtl="0" fontAlgn="auto" latinLnBrk="1" hangingPunct="0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after</a:t>
            </a:r>
            <a:endParaRPr kumimoji="0" lang="en-US" sz="20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/>
        </p:nvSpPr>
        <p:spPr>
          <a:xfrm>
            <a:off x="1270000" y="1252728"/>
            <a:ext cx="6450891" cy="1281884"/>
          </a:xfrm>
          <a:prstGeom prst="rect">
            <a:avLst/>
          </a:prstGeom>
          <a:solidFill>
            <a:srgbClr val="595A5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4800" tIns="164592" rIns="304800" bIns="304800" anchor="ctr">
            <a:spAutoFit/>
          </a:bodyPr>
          <a:lstStyle>
            <a:lvl1pPr algn="l" defTabSz="457200">
              <a:lnSpc>
                <a:spcPct val="119999"/>
              </a:lnSpc>
              <a:defRPr sz="4500" b="1">
                <a:solidFill>
                  <a:srgbClr val="FFE93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500" b="1" dirty="0">
                <a:solidFill>
                  <a:srgbClr val="FFE930"/>
                </a:solidFill>
              </a:rPr>
              <a:t>CORE CAPABILITIES</a:t>
            </a:r>
          </a:p>
        </p:txBody>
      </p:sp>
      <p:sp>
        <p:nvSpPr>
          <p:cNvPr id="167" name="Shape 167"/>
          <p:cNvSpPr/>
          <p:nvPr/>
        </p:nvSpPr>
        <p:spPr>
          <a:xfrm>
            <a:off x="1270000" y="3099056"/>
            <a:ext cx="21805900" cy="189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 defTabSz="457200">
              <a:lnSpc>
                <a:spcPct val="90000"/>
              </a:lnSpc>
              <a:defRPr sz="1800"/>
            </a:pPr>
            <a:r>
              <a:rPr sz="6400" b="1" dirty="0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rPr>
              <a:t>Critical </a:t>
            </a:r>
            <a:r>
              <a:rPr sz="6400" b="1" dirty="0" smtClean="0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rPr>
              <a:t>skills necessary </a:t>
            </a:r>
            <a:r>
              <a:rPr sz="6400" b="1" dirty="0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rPr>
              <a:t>to </a:t>
            </a:r>
            <a:r>
              <a:rPr sz="6400" b="1" dirty="0" smtClean="0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rPr>
              <a:t>support </a:t>
            </a:r>
            <a:r>
              <a:rPr lang="en-US" sz="6400" b="1" dirty="0" smtClean="0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rPr>
              <a:t>an effective </a:t>
            </a:r>
            <a:br>
              <a:rPr lang="en-US" sz="6400" b="1" dirty="0" smtClean="0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6400" b="1" dirty="0" smtClean="0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rPr>
              <a:t>disaster</a:t>
            </a:r>
            <a:r>
              <a:rPr sz="6400" b="1" dirty="0" smtClean="0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rPr>
              <a:t> response</a:t>
            </a:r>
            <a:r>
              <a:rPr lang="en-US" sz="6400" b="1" dirty="0" smtClean="0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sz="6400" b="1" dirty="0" smtClean="0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6400" b="1" dirty="0">
              <a:solidFill>
                <a:srgbClr val="595A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Shape 168"/>
          <p:cNvSpPr/>
          <p:nvPr/>
        </p:nvSpPr>
        <p:spPr>
          <a:xfrm>
            <a:off x="1270000" y="5494103"/>
            <a:ext cx="6365437" cy="1559392"/>
          </a:xfrm>
          <a:prstGeom prst="rect">
            <a:avLst/>
          </a:prstGeom>
          <a:solidFill>
            <a:srgbClr val="FFE93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28600" tIns="0" rIns="228600" bIns="228600" anchor="ctr">
            <a:spAutoFit/>
          </a:bodyPr>
          <a:lstStyle>
            <a:lvl1pPr algn="l" defTabSz="457200">
              <a:lnSpc>
                <a:spcPct val="119999"/>
              </a:lnSpc>
              <a:defRPr sz="74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7400" b="1" dirty="0">
                <a:solidFill>
                  <a:srgbClr val="595A59"/>
                </a:solidFill>
              </a:rPr>
              <a:t>Coordination</a:t>
            </a:r>
          </a:p>
        </p:txBody>
      </p:sp>
      <p:sp>
        <p:nvSpPr>
          <p:cNvPr id="169" name="Shape 169"/>
          <p:cNvSpPr/>
          <p:nvPr/>
        </p:nvSpPr>
        <p:spPr>
          <a:xfrm>
            <a:off x="1270000" y="7399103"/>
            <a:ext cx="7631822" cy="1559392"/>
          </a:xfrm>
          <a:prstGeom prst="rect">
            <a:avLst/>
          </a:prstGeom>
          <a:solidFill>
            <a:srgbClr val="FFE93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28600" tIns="0" rIns="228600" bIns="228600" anchor="ctr">
            <a:spAutoFit/>
          </a:bodyPr>
          <a:lstStyle>
            <a:lvl1pPr algn="l" defTabSz="457200">
              <a:lnSpc>
                <a:spcPct val="119999"/>
              </a:lnSpc>
              <a:defRPr sz="74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7400" b="1" dirty="0">
                <a:solidFill>
                  <a:srgbClr val="595A59"/>
                </a:solidFill>
              </a:rPr>
              <a:t>Communication</a:t>
            </a:r>
          </a:p>
        </p:txBody>
      </p:sp>
      <p:sp>
        <p:nvSpPr>
          <p:cNvPr id="170" name="Shape 170"/>
          <p:cNvSpPr/>
          <p:nvPr/>
        </p:nvSpPr>
        <p:spPr>
          <a:xfrm>
            <a:off x="1270000" y="9304103"/>
            <a:ext cx="9476953" cy="1559392"/>
          </a:xfrm>
          <a:prstGeom prst="rect">
            <a:avLst/>
          </a:prstGeom>
          <a:solidFill>
            <a:srgbClr val="FFE93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28600" tIns="0" rIns="228600" bIns="228600" anchor="ctr">
            <a:spAutoFit/>
          </a:bodyPr>
          <a:lstStyle>
            <a:lvl1pPr algn="l" defTabSz="457200">
              <a:lnSpc>
                <a:spcPct val="119999"/>
              </a:lnSpc>
              <a:defRPr sz="74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7400" b="1">
                <a:solidFill>
                  <a:srgbClr val="595A59"/>
                </a:solidFill>
              </a:rPr>
              <a:t>Information Sharing</a:t>
            </a:r>
          </a:p>
        </p:txBody>
      </p:sp>
      <p:pic>
        <p:nvPicPr>
          <p:cNvPr id="171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00" y="11518900"/>
            <a:ext cx="21844001" cy="9354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/>
          <p:nvPr/>
        </p:nvSpPr>
        <p:spPr>
          <a:xfrm>
            <a:off x="1270000" y="4161365"/>
            <a:ext cx="6365437" cy="1559392"/>
          </a:xfrm>
          <a:prstGeom prst="rect">
            <a:avLst/>
          </a:prstGeom>
          <a:solidFill>
            <a:srgbClr val="FFE93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28600" tIns="0" rIns="228600" bIns="228600" anchor="ctr">
            <a:spAutoFit/>
          </a:bodyPr>
          <a:lstStyle>
            <a:lvl1pPr algn="l" defTabSz="457200">
              <a:lnSpc>
                <a:spcPct val="119999"/>
              </a:lnSpc>
              <a:defRPr sz="74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7400" b="1" dirty="0">
                <a:solidFill>
                  <a:srgbClr val="595A59"/>
                </a:solidFill>
              </a:rPr>
              <a:t>Coordination</a:t>
            </a:r>
          </a:p>
        </p:txBody>
      </p:sp>
      <p:pic>
        <p:nvPicPr>
          <p:cNvPr id="174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00" y="11518900"/>
            <a:ext cx="21844001" cy="935450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Shape 175"/>
          <p:cNvSpPr/>
          <p:nvPr/>
        </p:nvSpPr>
        <p:spPr>
          <a:xfrm>
            <a:off x="1270000" y="6057900"/>
            <a:ext cx="8449253" cy="3200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5200" b="1" dirty="0">
                <a:solidFill>
                  <a:srgbClr val="595A59"/>
                </a:solidFill>
                <a:latin typeface="Arial"/>
                <a:cs typeface="Arial"/>
              </a:rPr>
              <a:t>The organization works</a:t>
            </a:r>
          </a:p>
          <a:p>
            <a:pPr algn="l"/>
            <a:r>
              <a:rPr lang="en-US" sz="5200" b="1" dirty="0">
                <a:solidFill>
                  <a:srgbClr val="595A59"/>
                </a:solidFill>
                <a:latin typeface="Arial"/>
                <a:cs typeface="Arial"/>
              </a:rPr>
              <a:t>in a unified manner across</a:t>
            </a:r>
          </a:p>
          <a:p>
            <a:pPr algn="l"/>
            <a:r>
              <a:rPr lang="en-US" sz="5200" b="1" dirty="0">
                <a:solidFill>
                  <a:srgbClr val="595A59"/>
                </a:solidFill>
                <a:latin typeface="Arial"/>
                <a:cs typeface="Arial"/>
              </a:rPr>
              <a:t>departments and with</a:t>
            </a:r>
          </a:p>
          <a:p>
            <a:pPr algn="l"/>
            <a:r>
              <a:rPr lang="en-US" sz="5200" b="1" dirty="0">
                <a:solidFill>
                  <a:srgbClr val="595A59"/>
                </a:solidFill>
                <a:latin typeface="Arial"/>
                <a:cs typeface="Arial"/>
              </a:rPr>
              <a:t>external </a:t>
            </a:r>
            <a:r>
              <a:rPr lang="en-US" sz="5200" b="1" dirty="0" smtClean="0">
                <a:solidFill>
                  <a:srgbClr val="595A59"/>
                </a:solidFill>
                <a:latin typeface="Arial"/>
                <a:cs typeface="Arial"/>
              </a:rPr>
              <a:t>stakeholders.</a:t>
            </a:r>
            <a:endParaRPr sz="5200" b="1" dirty="0">
              <a:solidFill>
                <a:srgbClr val="595A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6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788900" y="1295400"/>
            <a:ext cx="6273800" cy="815340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166"/>
          <p:cNvSpPr/>
          <p:nvPr/>
        </p:nvSpPr>
        <p:spPr>
          <a:xfrm>
            <a:off x="1270000" y="1252728"/>
            <a:ext cx="6450891" cy="1281884"/>
          </a:xfrm>
          <a:prstGeom prst="rect">
            <a:avLst/>
          </a:prstGeom>
          <a:solidFill>
            <a:srgbClr val="595A5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4800" tIns="164592" rIns="304800" bIns="304800" anchor="ctr">
            <a:spAutoFit/>
          </a:bodyPr>
          <a:lstStyle>
            <a:lvl1pPr algn="l" defTabSz="457200">
              <a:lnSpc>
                <a:spcPct val="119999"/>
              </a:lnSpc>
              <a:defRPr sz="4500" b="1">
                <a:solidFill>
                  <a:srgbClr val="FFE93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500" b="1" dirty="0">
                <a:solidFill>
                  <a:srgbClr val="FFE930"/>
                </a:solidFill>
              </a:rPr>
              <a:t>CORE CAPABILITIES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/>
          <p:nvPr/>
        </p:nvSpPr>
        <p:spPr>
          <a:xfrm>
            <a:off x="1270000" y="4159250"/>
            <a:ext cx="7570714" cy="1563624"/>
          </a:xfrm>
          <a:prstGeom prst="rect">
            <a:avLst/>
          </a:prstGeom>
          <a:solidFill>
            <a:srgbClr val="FFE93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28600" tIns="0" rIns="228600" bIns="228600" anchor="ctr">
            <a:spAutoFit/>
          </a:bodyPr>
          <a:lstStyle>
            <a:lvl1pPr algn="l" defTabSz="457200">
              <a:lnSpc>
                <a:spcPct val="119999"/>
              </a:lnSpc>
              <a:defRPr sz="74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7400" b="1" dirty="0">
                <a:solidFill>
                  <a:srgbClr val="595A59"/>
                </a:solidFill>
              </a:rPr>
              <a:t>Communication</a:t>
            </a:r>
          </a:p>
        </p:txBody>
      </p:sp>
      <p:pic>
        <p:nvPicPr>
          <p:cNvPr id="180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00" y="11518900"/>
            <a:ext cx="21844001" cy="935450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Shape 181"/>
          <p:cNvSpPr/>
          <p:nvPr/>
        </p:nvSpPr>
        <p:spPr>
          <a:xfrm>
            <a:off x="1305304" y="6057900"/>
            <a:ext cx="8925708" cy="2492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5200" b="1" dirty="0" smtClean="0">
                <a:solidFill>
                  <a:srgbClr val="595A59"/>
                </a:solidFill>
                <a:latin typeface="Arial"/>
                <a:cs typeface="Arial"/>
              </a:rPr>
              <a:t>Staff </a:t>
            </a:r>
            <a:r>
              <a:rPr lang="en-US" sz="5200" b="1" dirty="0">
                <a:solidFill>
                  <a:srgbClr val="595A59"/>
                </a:solidFill>
                <a:latin typeface="Arial"/>
                <a:cs typeface="Arial"/>
              </a:rPr>
              <a:t>and leadership</a:t>
            </a:r>
          </a:p>
          <a:p>
            <a:pPr algn="l"/>
            <a:r>
              <a:rPr lang="en-US" sz="5200" b="1" dirty="0">
                <a:solidFill>
                  <a:srgbClr val="595A59"/>
                </a:solidFill>
                <a:latin typeface="Arial"/>
                <a:cs typeface="Arial"/>
              </a:rPr>
              <a:t>stay connected throughout</a:t>
            </a:r>
          </a:p>
          <a:p>
            <a:pPr algn="l"/>
            <a:r>
              <a:rPr lang="en-US" sz="5200" b="1" dirty="0">
                <a:solidFill>
                  <a:srgbClr val="595A59"/>
                </a:solidFill>
                <a:latin typeface="Arial"/>
                <a:cs typeface="Arial"/>
              </a:rPr>
              <a:t>the </a:t>
            </a:r>
            <a:r>
              <a:rPr lang="en-US" sz="5200" b="1" dirty="0" smtClean="0">
                <a:solidFill>
                  <a:srgbClr val="595A59"/>
                </a:solidFill>
                <a:latin typeface="Arial"/>
                <a:cs typeface="Arial"/>
              </a:rPr>
              <a:t>disaster.</a:t>
            </a:r>
            <a:endParaRPr sz="5200" b="1" dirty="0">
              <a:solidFill>
                <a:srgbClr val="595A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2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674600" y="3632200"/>
            <a:ext cx="7264401" cy="4412121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166"/>
          <p:cNvSpPr/>
          <p:nvPr/>
        </p:nvSpPr>
        <p:spPr>
          <a:xfrm>
            <a:off x="1270000" y="1252728"/>
            <a:ext cx="6450891" cy="1281884"/>
          </a:xfrm>
          <a:prstGeom prst="rect">
            <a:avLst/>
          </a:prstGeom>
          <a:solidFill>
            <a:srgbClr val="595A5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4800" tIns="164592" rIns="304800" bIns="304800" anchor="ctr">
            <a:spAutoFit/>
          </a:bodyPr>
          <a:lstStyle>
            <a:lvl1pPr algn="l" defTabSz="457200">
              <a:lnSpc>
                <a:spcPct val="119999"/>
              </a:lnSpc>
              <a:defRPr sz="4500" b="1">
                <a:solidFill>
                  <a:srgbClr val="FFE93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500" b="1" dirty="0">
                <a:solidFill>
                  <a:srgbClr val="FFE930"/>
                </a:solidFill>
              </a:rPr>
              <a:t>CORE CAPABILITIES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/>
          <p:nvPr/>
        </p:nvSpPr>
        <p:spPr>
          <a:xfrm>
            <a:off x="1270000" y="4135204"/>
            <a:ext cx="9476953" cy="1559392"/>
          </a:xfrm>
          <a:prstGeom prst="rect">
            <a:avLst/>
          </a:prstGeom>
          <a:solidFill>
            <a:srgbClr val="FFE93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28600" tIns="0" rIns="228600" bIns="228600" anchor="ctr">
            <a:spAutoFit/>
          </a:bodyPr>
          <a:lstStyle>
            <a:lvl1pPr algn="l" defTabSz="457200">
              <a:lnSpc>
                <a:spcPct val="119999"/>
              </a:lnSpc>
              <a:defRPr sz="74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7400" b="1" dirty="0">
                <a:solidFill>
                  <a:srgbClr val="595A59"/>
                </a:solidFill>
              </a:rPr>
              <a:t>Information Sharing</a:t>
            </a:r>
          </a:p>
        </p:txBody>
      </p:sp>
      <p:pic>
        <p:nvPicPr>
          <p:cNvPr id="186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00" y="11518900"/>
            <a:ext cx="21844001" cy="935450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Shape 187"/>
          <p:cNvSpPr/>
          <p:nvPr/>
        </p:nvSpPr>
        <p:spPr>
          <a:xfrm>
            <a:off x="1270000" y="6057900"/>
            <a:ext cx="9677400" cy="2894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457200">
              <a:lnSpc>
                <a:spcPct val="90000"/>
              </a:lnSpc>
              <a:defRPr sz="52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/>
              <a:t>Vital updates reach staff,</a:t>
            </a:r>
          </a:p>
          <a:p>
            <a:r>
              <a:rPr lang="en-US" dirty="0"/>
              <a:t>residents, leadership and</a:t>
            </a:r>
          </a:p>
          <a:p>
            <a:r>
              <a:rPr lang="en-US" dirty="0"/>
              <a:t>external stakeholders in a</a:t>
            </a:r>
          </a:p>
          <a:p>
            <a:r>
              <a:rPr lang="en-US" dirty="0"/>
              <a:t>timely manner.</a:t>
            </a:r>
            <a:endParaRPr sz="5200" dirty="0"/>
          </a:p>
        </p:txBody>
      </p:sp>
      <p:pic>
        <p:nvPicPr>
          <p:cNvPr id="188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623800" y="4152900"/>
            <a:ext cx="7738285" cy="349250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166"/>
          <p:cNvSpPr/>
          <p:nvPr/>
        </p:nvSpPr>
        <p:spPr>
          <a:xfrm>
            <a:off x="1270000" y="1252728"/>
            <a:ext cx="6450891" cy="1281884"/>
          </a:xfrm>
          <a:prstGeom prst="rect">
            <a:avLst/>
          </a:prstGeom>
          <a:solidFill>
            <a:srgbClr val="595A5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4800" tIns="164592" rIns="304800" bIns="304800" anchor="ctr">
            <a:spAutoFit/>
          </a:bodyPr>
          <a:lstStyle>
            <a:lvl1pPr algn="l" defTabSz="457200">
              <a:lnSpc>
                <a:spcPct val="119999"/>
              </a:lnSpc>
              <a:defRPr sz="4500" b="1">
                <a:solidFill>
                  <a:srgbClr val="FFE93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500" b="1" dirty="0">
                <a:solidFill>
                  <a:srgbClr val="FFE930"/>
                </a:solidFill>
              </a:rPr>
              <a:t>CORE CAPABILITIES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owerpt-68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7" name="Shape 192"/>
          <p:cNvSpPr/>
          <p:nvPr/>
        </p:nvSpPr>
        <p:spPr>
          <a:xfrm>
            <a:off x="1282700" y="4127500"/>
            <a:ext cx="21844000" cy="54751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defTabSz="457200">
              <a:lnSpc>
                <a:spcPct val="90000"/>
              </a:lnSpc>
              <a:defRPr sz="1800"/>
            </a:pPr>
            <a:r>
              <a:rPr sz="20000" b="1" dirty="0">
                <a:solidFill>
                  <a:srgbClr val="FFE930"/>
                </a:solidFill>
                <a:latin typeface="Arial"/>
                <a:ea typeface="Arial"/>
                <a:cs typeface="Arial"/>
                <a:sym typeface="Arial"/>
              </a:rPr>
              <a:t>What are we </a:t>
            </a:r>
            <a:br>
              <a:rPr sz="20000" b="1" dirty="0">
                <a:solidFill>
                  <a:srgbClr val="FFE93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sz="20000" b="1" dirty="0">
                <a:solidFill>
                  <a:srgbClr val="FFE930"/>
                </a:solidFill>
                <a:latin typeface="Arial"/>
                <a:ea typeface="Arial"/>
                <a:cs typeface="Arial"/>
                <a:sym typeface="Arial"/>
              </a:rPr>
              <a:t>preparing for?</a:t>
            </a:r>
          </a:p>
        </p:txBody>
      </p:sp>
      <p:pic>
        <p:nvPicPr>
          <p:cNvPr id="8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70000" y="11303000"/>
            <a:ext cx="21844001" cy="113770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70000" y="1270000"/>
            <a:ext cx="21844001" cy="113770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5533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/>
          <p:nvPr/>
        </p:nvSpPr>
        <p:spPr>
          <a:xfrm>
            <a:off x="1270000" y="823390"/>
            <a:ext cx="8861451" cy="1328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 defTabSz="457200">
              <a:lnSpc>
                <a:spcPct val="119999"/>
              </a:lnSpc>
              <a:defRPr sz="74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7400" b="1" dirty="0" smtClean="0">
                <a:solidFill>
                  <a:srgbClr val="595A59"/>
                </a:solidFill>
              </a:rPr>
              <a:t>Predict</a:t>
            </a:r>
            <a:r>
              <a:rPr sz="7400" b="1" dirty="0" smtClean="0">
                <a:solidFill>
                  <a:srgbClr val="595A59"/>
                </a:solidFill>
              </a:rPr>
              <a:t>e</a:t>
            </a:r>
            <a:r>
              <a:rPr lang="en-US" sz="7400" b="1" dirty="0" smtClean="0">
                <a:solidFill>
                  <a:srgbClr val="595A59"/>
                </a:solidFill>
              </a:rPr>
              <a:t>d</a:t>
            </a:r>
            <a:r>
              <a:rPr sz="7400" b="1" dirty="0" smtClean="0">
                <a:solidFill>
                  <a:srgbClr val="595A59"/>
                </a:solidFill>
              </a:rPr>
              <a:t> </a:t>
            </a:r>
            <a:r>
              <a:rPr lang="en-US" sz="7400" b="1" dirty="0" smtClean="0">
                <a:solidFill>
                  <a:srgbClr val="595A59"/>
                </a:solidFill>
              </a:rPr>
              <a:t>Disaster</a:t>
            </a:r>
            <a:r>
              <a:rPr sz="7400" b="1" dirty="0" smtClean="0">
                <a:solidFill>
                  <a:srgbClr val="595A59"/>
                </a:solidFill>
              </a:rPr>
              <a:t>s</a:t>
            </a:r>
            <a:endParaRPr sz="7400" b="1" dirty="0">
              <a:solidFill>
                <a:srgbClr val="595A59"/>
              </a:solidFill>
            </a:endParaRPr>
          </a:p>
        </p:txBody>
      </p:sp>
      <p:pic>
        <p:nvPicPr>
          <p:cNvPr id="201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00" y="11518900"/>
            <a:ext cx="21844001" cy="935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232" y="3340488"/>
            <a:ext cx="21832135" cy="5435601"/>
          </a:xfrm>
          <a:prstGeom prst="rect">
            <a:avLst/>
          </a:prstGeom>
        </p:spPr>
      </p:pic>
      <p:sp>
        <p:nvSpPr>
          <p:cNvPr id="15" name="Shape 196"/>
          <p:cNvSpPr/>
          <p:nvPr/>
        </p:nvSpPr>
        <p:spPr>
          <a:xfrm>
            <a:off x="14557248" y="8661400"/>
            <a:ext cx="4089400" cy="1701800"/>
          </a:xfrm>
          <a:prstGeom prst="rect">
            <a:avLst/>
          </a:prstGeom>
          <a:solidFill>
            <a:srgbClr val="FFE930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" name="Shape 198"/>
          <p:cNvSpPr/>
          <p:nvPr/>
        </p:nvSpPr>
        <p:spPr>
          <a:xfrm>
            <a:off x="5623560" y="8661400"/>
            <a:ext cx="4160520" cy="1701800"/>
          </a:xfrm>
          <a:prstGeom prst="rect">
            <a:avLst/>
          </a:prstGeom>
          <a:solidFill>
            <a:srgbClr val="FFE930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" name="Shape 202"/>
          <p:cNvSpPr/>
          <p:nvPr/>
        </p:nvSpPr>
        <p:spPr>
          <a:xfrm>
            <a:off x="1255291" y="8646099"/>
            <a:ext cx="4089401" cy="1719702"/>
          </a:xfrm>
          <a:prstGeom prst="rect">
            <a:avLst/>
          </a:prstGeom>
          <a:solidFill>
            <a:srgbClr val="FFE93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600" tIns="228600" rIns="228600" bIns="228600" anchor="ctr">
            <a:spAutoFit/>
          </a:bodyPr>
          <a:lstStyle/>
          <a:p>
            <a:pPr lvl="0" defTabSz="457200">
              <a:lnSpc>
                <a:spcPct val="90000"/>
              </a:lnSpc>
              <a:defRPr sz="1800"/>
            </a:pPr>
            <a:r>
              <a:rPr sz="4500" b="1" dirty="0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rPr>
              <a:t>Rain </a:t>
            </a:r>
            <a:r>
              <a:rPr lang="en-US" sz="4500" b="1" dirty="0" smtClean="0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rPr>
              <a:t>and</a:t>
            </a:r>
            <a:r>
              <a:rPr sz="4500" b="1" dirty="0" smtClean="0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4500" b="1" dirty="0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sz="4500" b="1" dirty="0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sz="4500" b="1" dirty="0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rPr>
              <a:t>flooding</a:t>
            </a:r>
          </a:p>
        </p:txBody>
      </p:sp>
      <p:sp>
        <p:nvSpPr>
          <p:cNvPr id="20" name="Shape 204"/>
          <p:cNvSpPr/>
          <p:nvPr/>
        </p:nvSpPr>
        <p:spPr>
          <a:xfrm>
            <a:off x="14573358" y="9182100"/>
            <a:ext cx="4089401" cy="647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457200">
              <a:lnSpc>
                <a:spcPct val="90000"/>
              </a:lnSpc>
              <a:defRPr sz="45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500" b="1">
                <a:solidFill>
                  <a:srgbClr val="595A59"/>
                </a:solidFill>
              </a:rPr>
              <a:t>Tornado</a:t>
            </a:r>
          </a:p>
        </p:txBody>
      </p:sp>
      <p:sp>
        <p:nvSpPr>
          <p:cNvPr id="21" name="Shape 205"/>
          <p:cNvSpPr/>
          <p:nvPr/>
        </p:nvSpPr>
        <p:spPr>
          <a:xfrm>
            <a:off x="6648558" y="9182100"/>
            <a:ext cx="2120901" cy="647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457200">
              <a:lnSpc>
                <a:spcPct val="90000"/>
              </a:lnSpc>
              <a:defRPr sz="45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500" b="1" dirty="0">
                <a:solidFill>
                  <a:srgbClr val="595A59"/>
                </a:solidFill>
              </a:rPr>
              <a:t>Snow</a:t>
            </a:r>
          </a:p>
        </p:txBody>
      </p:sp>
      <p:sp>
        <p:nvSpPr>
          <p:cNvPr id="22" name="Shape 206"/>
          <p:cNvSpPr/>
          <p:nvPr/>
        </p:nvSpPr>
        <p:spPr>
          <a:xfrm>
            <a:off x="19003432" y="8661400"/>
            <a:ext cx="4089400" cy="1701800"/>
          </a:xfrm>
          <a:prstGeom prst="rect">
            <a:avLst/>
          </a:prstGeom>
          <a:solidFill>
            <a:srgbClr val="FFE930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3" name="Shape 207"/>
          <p:cNvSpPr/>
          <p:nvPr/>
        </p:nvSpPr>
        <p:spPr>
          <a:xfrm>
            <a:off x="18992958" y="9182100"/>
            <a:ext cx="4089401" cy="647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457200">
              <a:lnSpc>
                <a:spcPct val="90000"/>
              </a:lnSpc>
              <a:defRPr sz="45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500" b="1">
                <a:solidFill>
                  <a:srgbClr val="595A59"/>
                </a:solidFill>
              </a:rPr>
              <a:t>Drought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4600" y="3340489"/>
            <a:ext cx="4084320" cy="5412040"/>
          </a:xfrm>
          <a:prstGeom prst="rect">
            <a:avLst/>
          </a:prstGeom>
        </p:spPr>
      </p:pic>
      <p:sp>
        <p:nvSpPr>
          <p:cNvPr id="26" name="Shape 197"/>
          <p:cNvSpPr/>
          <p:nvPr/>
        </p:nvSpPr>
        <p:spPr>
          <a:xfrm>
            <a:off x="10131552" y="8661400"/>
            <a:ext cx="4087368" cy="1701800"/>
          </a:xfrm>
          <a:prstGeom prst="rect">
            <a:avLst/>
          </a:prstGeom>
          <a:solidFill>
            <a:srgbClr val="FFE930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7" name="Shape 203"/>
          <p:cNvSpPr/>
          <p:nvPr/>
        </p:nvSpPr>
        <p:spPr>
          <a:xfrm>
            <a:off x="10141058" y="9182100"/>
            <a:ext cx="4089401" cy="647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457200">
              <a:lnSpc>
                <a:spcPct val="90000"/>
              </a:lnSpc>
              <a:defRPr sz="45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4500" b="1" dirty="0" smtClean="0">
                <a:solidFill>
                  <a:srgbClr val="595A59"/>
                </a:solidFill>
              </a:rPr>
              <a:t>Storm</a:t>
            </a:r>
            <a:endParaRPr sz="4500" b="1" dirty="0">
              <a:solidFill>
                <a:srgbClr val="595A5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/>
          <p:nvPr/>
        </p:nvSpPr>
        <p:spPr>
          <a:xfrm>
            <a:off x="6896100" y="8661400"/>
            <a:ext cx="5041900" cy="1701800"/>
          </a:xfrm>
          <a:prstGeom prst="rect">
            <a:avLst/>
          </a:prstGeom>
          <a:solidFill>
            <a:srgbClr val="FFE930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10" name="Shape 210"/>
          <p:cNvSpPr/>
          <p:nvPr/>
        </p:nvSpPr>
        <p:spPr>
          <a:xfrm>
            <a:off x="1270000" y="822960"/>
            <a:ext cx="8016267" cy="1328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 defTabSz="457200">
              <a:lnSpc>
                <a:spcPct val="119999"/>
              </a:lnSpc>
              <a:defRPr sz="74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7400" b="1" dirty="0" smtClean="0">
                <a:solidFill>
                  <a:srgbClr val="595A59"/>
                </a:solidFill>
              </a:rPr>
              <a:t>Sudden Disasters</a:t>
            </a:r>
            <a:r>
              <a:rPr sz="7400" b="1" dirty="0" smtClean="0">
                <a:solidFill>
                  <a:srgbClr val="595A59"/>
                </a:solidFill>
              </a:rPr>
              <a:t>  </a:t>
            </a:r>
            <a:endParaRPr sz="7400" b="1" dirty="0">
              <a:solidFill>
                <a:srgbClr val="595A59"/>
              </a:solidFill>
            </a:endParaRPr>
          </a:p>
        </p:txBody>
      </p:sp>
      <p:pic>
        <p:nvPicPr>
          <p:cNvPr id="211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00" y="11518900"/>
            <a:ext cx="21844001" cy="935450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Shape 212"/>
          <p:cNvSpPr/>
          <p:nvPr/>
        </p:nvSpPr>
        <p:spPr>
          <a:xfrm>
            <a:off x="7372458" y="8883650"/>
            <a:ext cx="4089401" cy="124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457200">
              <a:lnSpc>
                <a:spcPct val="90000"/>
              </a:lnSpc>
              <a:defRPr sz="45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500" b="1">
                <a:solidFill>
                  <a:srgbClr val="595A59"/>
                </a:solidFill>
              </a:rPr>
              <a:t>Terrorist attack</a:t>
            </a:r>
          </a:p>
        </p:txBody>
      </p:sp>
      <p:sp>
        <p:nvSpPr>
          <p:cNvPr id="213" name="Shape 213"/>
          <p:cNvSpPr/>
          <p:nvPr/>
        </p:nvSpPr>
        <p:spPr>
          <a:xfrm>
            <a:off x="12395200" y="8661400"/>
            <a:ext cx="5156200" cy="1701800"/>
          </a:xfrm>
          <a:prstGeom prst="rect">
            <a:avLst/>
          </a:prstGeom>
          <a:solidFill>
            <a:srgbClr val="FFE930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14" name="Shape 214"/>
          <p:cNvSpPr/>
          <p:nvPr/>
        </p:nvSpPr>
        <p:spPr>
          <a:xfrm>
            <a:off x="17894300" y="8661400"/>
            <a:ext cx="5245100" cy="1701800"/>
          </a:xfrm>
          <a:prstGeom prst="rect">
            <a:avLst/>
          </a:prstGeom>
          <a:solidFill>
            <a:srgbClr val="FFE930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15" name="Shape 215"/>
          <p:cNvSpPr/>
          <p:nvPr/>
        </p:nvSpPr>
        <p:spPr>
          <a:xfrm>
            <a:off x="1295400" y="8661400"/>
            <a:ext cx="5257800" cy="1701800"/>
          </a:xfrm>
          <a:prstGeom prst="rect">
            <a:avLst/>
          </a:prstGeom>
          <a:solidFill>
            <a:srgbClr val="FFE930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16" name="Shape 216"/>
          <p:cNvSpPr/>
          <p:nvPr/>
        </p:nvSpPr>
        <p:spPr>
          <a:xfrm>
            <a:off x="1828800" y="9188450"/>
            <a:ext cx="4089400" cy="647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457200">
              <a:lnSpc>
                <a:spcPct val="90000"/>
              </a:lnSpc>
              <a:defRPr sz="45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500" b="1">
                <a:solidFill>
                  <a:srgbClr val="595A59"/>
                </a:solidFill>
              </a:rPr>
              <a:t>Fire</a:t>
            </a:r>
          </a:p>
        </p:txBody>
      </p:sp>
      <p:sp>
        <p:nvSpPr>
          <p:cNvPr id="217" name="Shape 217"/>
          <p:cNvSpPr/>
          <p:nvPr/>
        </p:nvSpPr>
        <p:spPr>
          <a:xfrm>
            <a:off x="12928600" y="8890000"/>
            <a:ext cx="4089400" cy="124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457200">
              <a:lnSpc>
                <a:spcPct val="90000"/>
              </a:lnSpc>
              <a:defRPr sz="45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500" b="1">
                <a:solidFill>
                  <a:srgbClr val="595A59"/>
                </a:solidFill>
              </a:rPr>
              <a:t>Mechanical failure</a:t>
            </a:r>
          </a:p>
        </p:txBody>
      </p:sp>
      <p:sp>
        <p:nvSpPr>
          <p:cNvPr id="218" name="Shape 218"/>
          <p:cNvSpPr/>
          <p:nvPr/>
        </p:nvSpPr>
        <p:spPr>
          <a:xfrm>
            <a:off x="18478500" y="8890000"/>
            <a:ext cx="4089400" cy="124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457200">
              <a:lnSpc>
                <a:spcPct val="90000"/>
              </a:lnSpc>
              <a:defRPr sz="45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500" b="1">
                <a:solidFill>
                  <a:srgbClr val="595A59"/>
                </a:solidFill>
              </a:rPr>
              <a:t>IT security breach</a:t>
            </a:r>
          </a:p>
        </p:txBody>
      </p:sp>
      <p:pic>
        <p:nvPicPr>
          <p:cNvPr id="219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95400" y="3251200"/>
            <a:ext cx="21844001" cy="54104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/>
          <p:nvPr/>
        </p:nvSpPr>
        <p:spPr>
          <a:xfrm>
            <a:off x="1270000" y="822960"/>
            <a:ext cx="10039375" cy="105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 defTabSz="457200">
              <a:lnSpc>
                <a:spcPct val="119999"/>
              </a:lnSpc>
              <a:defRPr sz="74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7400" b="1" dirty="0">
                <a:solidFill>
                  <a:srgbClr val="595A59"/>
                </a:solidFill>
              </a:rPr>
              <a:t>What are the impacts?</a:t>
            </a:r>
          </a:p>
        </p:txBody>
      </p:sp>
      <p:pic>
        <p:nvPicPr>
          <p:cNvPr id="222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00" y="11518900"/>
            <a:ext cx="21844001" cy="935450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Shape 223"/>
          <p:cNvSpPr/>
          <p:nvPr/>
        </p:nvSpPr>
        <p:spPr>
          <a:xfrm>
            <a:off x="1244600" y="2636709"/>
            <a:ext cx="5834931" cy="1379857"/>
          </a:xfrm>
          <a:prstGeom prst="rect">
            <a:avLst/>
          </a:prstGeom>
          <a:solidFill>
            <a:srgbClr val="FFE93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7000" tIns="0" rIns="127000" bIns="228600" anchor="ctr">
            <a:spAutoFit/>
          </a:bodyPr>
          <a:lstStyle>
            <a:lvl1pPr algn="l" defTabSz="457200">
              <a:lnSpc>
                <a:spcPct val="119999"/>
              </a:lnSpc>
              <a:defRPr sz="64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6400" b="1" dirty="0">
                <a:solidFill>
                  <a:srgbClr val="595A59"/>
                </a:solidFill>
              </a:rPr>
              <a:t>Loss of power</a:t>
            </a:r>
          </a:p>
        </p:txBody>
      </p:sp>
      <p:sp>
        <p:nvSpPr>
          <p:cNvPr id="224" name="Shape 224"/>
          <p:cNvSpPr/>
          <p:nvPr/>
        </p:nvSpPr>
        <p:spPr>
          <a:xfrm>
            <a:off x="1244600" y="4182726"/>
            <a:ext cx="12203261" cy="1405505"/>
          </a:xfrm>
          <a:prstGeom prst="rect">
            <a:avLst/>
          </a:prstGeom>
          <a:solidFill>
            <a:srgbClr val="FFE93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7000" tIns="127000" rIns="127000" bIns="127000" anchor="ctr">
            <a:spAutoFit/>
          </a:bodyPr>
          <a:lstStyle>
            <a:lvl1pPr algn="l" defTabSz="457200">
              <a:lnSpc>
                <a:spcPct val="119999"/>
              </a:lnSpc>
              <a:defRPr sz="64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6400" b="1" dirty="0" smtClean="0">
                <a:solidFill>
                  <a:srgbClr val="595A59"/>
                </a:solidFill>
              </a:rPr>
              <a:t>Co</a:t>
            </a:r>
            <a:r>
              <a:rPr sz="6400" b="1" dirty="0" smtClean="0">
                <a:solidFill>
                  <a:srgbClr val="595A59"/>
                </a:solidFill>
              </a:rPr>
              <a:t>mmunications</a:t>
            </a:r>
            <a:r>
              <a:rPr lang="en-US" sz="6400" b="1" dirty="0" smtClean="0">
                <a:solidFill>
                  <a:srgbClr val="595A59"/>
                </a:solidFill>
              </a:rPr>
              <a:t> interruptions</a:t>
            </a:r>
            <a:endParaRPr sz="6400" b="1" dirty="0">
              <a:solidFill>
                <a:srgbClr val="595A59"/>
              </a:solidFill>
            </a:endParaRPr>
          </a:p>
        </p:txBody>
      </p:sp>
      <p:sp>
        <p:nvSpPr>
          <p:cNvPr id="225" name="Shape 225"/>
          <p:cNvSpPr/>
          <p:nvPr/>
        </p:nvSpPr>
        <p:spPr>
          <a:xfrm>
            <a:off x="1244600" y="5788058"/>
            <a:ext cx="6868467" cy="1379857"/>
          </a:xfrm>
          <a:prstGeom prst="rect">
            <a:avLst/>
          </a:prstGeom>
          <a:solidFill>
            <a:srgbClr val="FFE93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7000" tIns="0" rIns="127000" bIns="228600" anchor="ctr">
            <a:spAutoFit/>
          </a:bodyPr>
          <a:lstStyle>
            <a:lvl1pPr algn="l" defTabSz="457200">
              <a:lnSpc>
                <a:spcPct val="119999"/>
              </a:lnSpc>
              <a:defRPr sz="64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6400" b="1" dirty="0" smtClean="0">
                <a:solidFill>
                  <a:srgbClr val="595A59"/>
                </a:solidFill>
              </a:rPr>
              <a:t>B</a:t>
            </a:r>
            <a:r>
              <a:rPr sz="6400" b="1" dirty="0" smtClean="0">
                <a:solidFill>
                  <a:srgbClr val="595A59"/>
                </a:solidFill>
              </a:rPr>
              <a:t>uilding </a:t>
            </a:r>
            <a:r>
              <a:rPr lang="en-US" sz="6400" b="1" dirty="0" smtClean="0">
                <a:solidFill>
                  <a:srgbClr val="595A59"/>
                </a:solidFill>
              </a:rPr>
              <a:t>damage</a:t>
            </a:r>
            <a:endParaRPr sz="6400" b="1" dirty="0">
              <a:solidFill>
                <a:srgbClr val="595A59"/>
              </a:solidFill>
            </a:endParaRPr>
          </a:p>
        </p:txBody>
      </p:sp>
      <p:sp>
        <p:nvSpPr>
          <p:cNvPr id="226" name="Shape 226"/>
          <p:cNvSpPr/>
          <p:nvPr/>
        </p:nvSpPr>
        <p:spPr>
          <a:xfrm>
            <a:off x="1244600" y="7371322"/>
            <a:ext cx="4635083" cy="1379857"/>
          </a:xfrm>
          <a:prstGeom prst="rect">
            <a:avLst/>
          </a:prstGeom>
          <a:solidFill>
            <a:srgbClr val="FFE93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7000" tIns="0" rIns="127000" bIns="228600" anchor="ctr">
            <a:spAutoFit/>
          </a:bodyPr>
          <a:lstStyle>
            <a:lvl1pPr algn="l" defTabSz="457200">
              <a:lnSpc>
                <a:spcPct val="119999"/>
              </a:lnSpc>
              <a:defRPr sz="64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6400" b="1" dirty="0" smtClean="0">
                <a:solidFill>
                  <a:srgbClr val="595A59"/>
                </a:solidFill>
              </a:rPr>
              <a:t>Evacuation</a:t>
            </a:r>
            <a:endParaRPr sz="6400" b="1" dirty="0">
              <a:solidFill>
                <a:srgbClr val="595A59"/>
              </a:solidFill>
            </a:endParaRPr>
          </a:p>
        </p:txBody>
      </p:sp>
      <p:sp>
        <p:nvSpPr>
          <p:cNvPr id="227" name="Shape 227"/>
          <p:cNvSpPr/>
          <p:nvPr/>
        </p:nvSpPr>
        <p:spPr>
          <a:xfrm>
            <a:off x="1244600" y="8971519"/>
            <a:ext cx="9788738" cy="1379857"/>
          </a:xfrm>
          <a:prstGeom prst="rect">
            <a:avLst/>
          </a:prstGeom>
          <a:solidFill>
            <a:srgbClr val="FFE93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7000" tIns="0" rIns="127000" bIns="228600" anchor="ctr">
            <a:spAutoFit/>
          </a:bodyPr>
          <a:lstStyle>
            <a:lvl1pPr algn="l" defTabSz="457200">
              <a:lnSpc>
                <a:spcPct val="119999"/>
              </a:lnSpc>
              <a:defRPr sz="64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6400" b="1" dirty="0" smtClean="0">
                <a:solidFill>
                  <a:srgbClr val="595A59"/>
                </a:solidFill>
              </a:rPr>
              <a:t>Staff and r</a:t>
            </a:r>
            <a:r>
              <a:rPr sz="6400" b="1" dirty="0" smtClean="0">
                <a:solidFill>
                  <a:srgbClr val="595A59"/>
                </a:solidFill>
              </a:rPr>
              <a:t>esident s</a:t>
            </a:r>
            <a:r>
              <a:rPr lang="en-US" sz="6400" b="1" dirty="0" smtClean="0">
                <a:solidFill>
                  <a:srgbClr val="595A59"/>
                </a:solidFill>
              </a:rPr>
              <a:t>afety</a:t>
            </a:r>
            <a:endParaRPr sz="6400" b="1" dirty="0">
              <a:solidFill>
                <a:srgbClr val="595A5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5400000" y="11290300"/>
            <a:ext cx="21945600" cy="1143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 descr="Powerpt-68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9" name="Shape 50"/>
          <p:cNvSpPr/>
          <p:nvPr/>
        </p:nvSpPr>
        <p:spPr>
          <a:xfrm>
            <a:off x="1295400" y="4309541"/>
            <a:ext cx="21844000" cy="406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457200">
              <a:lnSpc>
                <a:spcPct val="119999"/>
              </a:lnSpc>
              <a:defRPr sz="28600" b="1">
                <a:solidFill>
                  <a:srgbClr val="FFE8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8600" b="1" dirty="0">
                <a:solidFill>
                  <a:srgbClr val="FFE800"/>
                </a:solidFill>
              </a:rPr>
              <a:t>Welcome</a:t>
            </a:r>
          </a:p>
        </p:txBody>
      </p:sp>
      <p:pic>
        <p:nvPicPr>
          <p:cNvPr id="10" name="dropped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70000" y="11303000"/>
            <a:ext cx="21844001" cy="11377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dropped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70000" y="1270000"/>
            <a:ext cx="21844001" cy="113770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3973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Shape 231"/>
          <p:cNvSpPr/>
          <p:nvPr/>
        </p:nvSpPr>
        <p:spPr>
          <a:xfrm>
            <a:off x="1307592" y="934034"/>
            <a:ext cx="4103437" cy="1692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l" defTabSz="457200">
              <a:lnSpc>
                <a:spcPct val="90000"/>
              </a:lnSpc>
              <a:defRPr sz="1800"/>
            </a:pPr>
            <a:r>
              <a:rPr sz="12000" b="1" dirty="0" smtClean="0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en-US" sz="12000" b="1" dirty="0" smtClean="0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rPr>
              <a:t>ols</a:t>
            </a:r>
            <a:endParaRPr sz="12000" b="1" dirty="0">
              <a:solidFill>
                <a:srgbClr val="595A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2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70000" y="11518900"/>
            <a:ext cx="21844001" cy="935450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Shape 235"/>
          <p:cNvSpPr/>
          <p:nvPr/>
        </p:nvSpPr>
        <p:spPr>
          <a:xfrm flipV="1">
            <a:off x="1269999" y="6030091"/>
            <a:ext cx="21845016" cy="2446"/>
          </a:xfrm>
          <a:prstGeom prst="line">
            <a:avLst/>
          </a:prstGeom>
          <a:ln w="50800">
            <a:solidFill>
              <a:srgbClr val="595A5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36" name="Shape 236"/>
          <p:cNvSpPr/>
          <p:nvPr/>
        </p:nvSpPr>
        <p:spPr>
          <a:xfrm flipV="1">
            <a:off x="1269999" y="7518436"/>
            <a:ext cx="21845016" cy="2445"/>
          </a:xfrm>
          <a:prstGeom prst="line">
            <a:avLst/>
          </a:prstGeom>
          <a:ln w="50800">
            <a:solidFill>
              <a:srgbClr val="595A5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1219200" y="4404377"/>
            <a:ext cx="21844001" cy="446361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 anchorCtr="0">
            <a:spAutoFit/>
          </a:bodyPr>
          <a:lstStyle/>
          <a:p>
            <a:pPr algn="l">
              <a:lnSpc>
                <a:spcPts val="11480"/>
              </a:lnSpc>
            </a:pPr>
            <a:r>
              <a:rPr lang="en-US" sz="7400" b="1" dirty="0">
                <a:solidFill>
                  <a:srgbClr val="595A59"/>
                </a:solidFill>
                <a:latin typeface="Arial"/>
                <a:cs typeface="Arial"/>
              </a:rPr>
              <a:t>Your </a:t>
            </a:r>
            <a:r>
              <a:rPr lang="en-US" sz="7400" b="1" i="1" dirty="0">
                <a:solidFill>
                  <a:srgbClr val="595A59"/>
                </a:solidFill>
                <a:latin typeface="Arial"/>
                <a:cs typeface="Arial"/>
              </a:rPr>
              <a:t>Job Action Packet</a:t>
            </a:r>
          </a:p>
          <a:p>
            <a:pPr algn="l">
              <a:lnSpc>
                <a:spcPts val="11480"/>
              </a:lnSpc>
            </a:pPr>
            <a:r>
              <a:rPr lang="en-US" sz="7400" b="1" dirty="0">
                <a:solidFill>
                  <a:srgbClr val="595A59"/>
                </a:solidFill>
                <a:latin typeface="Arial"/>
                <a:cs typeface="Arial"/>
              </a:rPr>
              <a:t>Discussion Questions</a:t>
            </a:r>
          </a:p>
          <a:p>
            <a:pPr algn="l">
              <a:lnSpc>
                <a:spcPts val="11480"/>
              </a:lnSpc>
            </a:pPr>
            <a:r>
              <a:rPr lang="en-US" sz="7400" b="1" i="1" dirty="0">
                <a:solidFill>
                  <a:srgbClr val="595A59"/>
                </a:solidFill>
                <a:latin typeface="Arial"/>
                <a:cs typeface="Arial"/>
              </a:rPr>
              <a:t>Tabletop Evaluation Form</a:t>
            </a:r>
            <a:endParaRPr kumimoji="0" lang="en-US" sz="7400" b="1" i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cs typeface="Arial"/>
              <a:sym typeface="Gill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owerpt-7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8" name="Shape 240"/>
          <p:cNvSpPr/>
          <p:nvPr/>
        </p:nvSpPr>
        <p:spPr>
          <a:xfrm>
            <a:off x="1282700" y="2732817"/>
            <a:ext cx="21844000" cy="83612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defTabSz="457200">
              <a:lnSpc>
                <a:spcPct val="90000"/>
              </a:lnSpc>
              <a:defRPr sz="1800"/>
            </a:pPr>
            <a:r>
              <a:rPr lang="en-US" sz="20000" b="1" dirty="0" smtClean="0">
                <a:solidFill>
                  <a:srgbClr val="FFE800"/>
                </a:solidFill>
                <a:latin typeface="Arial"/>
                <a:ea typeface="Arial"/>
                <a:cs typeface="Arial"/>
                <a:sym typeface="Arial"/>
              </a:rPr>
              <a:t>Disaster</a:t>
            </a:r>
            <a:endParaRPr sz="20000" b="1" dirty="0">
              <a:solidFill>
                <a:srgbClr val="FFE8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defTabSz="457200">
              <a:lnSpc>
                <a:spcPct val="90000"/>
              </a:lnSpc>
              <a:defRPr sz="1800"/>
            </a:pPr>
            <a:r>
              <a:rPr sz="20000" b="1" dirty="0" smtClean="0">
                <a:solidFill>
                  <a:srgbClr val="FFE800"/>
                </a:solidFill>
                <a:latin typeface="Arial"/>
                <a:ea typeface="Arial"/>
                <a:cs typeface="Arial"/>
                <a:sym typeface="Arial"/>
              </a:rPr>
              <a:t>Scenario</a:t>
            </a:r>
            <a:r>
              <a:rPr lang="en-US" sz="20000" b="1" dirty="0" smtClean="0">
                <a:solidFill>
                  <a:srgbClr val="FFE800"/>
                </a:solidFill>
                <a:latin typeface="Arial"/>
                <a:ea typeface="Arial"/>
                <a:cs typeface="Arial"/>
                <a:sym typeface="Arial"/>
              </a:rPr>
              <a:t>: Hurricane</a:t>
            </a:r>
            <a:endParaRPr sz="20000" b="1" dirty="0">
              <a:solidFill>
                <a:srgbClr val="FFE8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70000" y="11303000"/>
            <a:ext cx="21844001" cy="11377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70000" y="1270000"/>
            <a:ext cx="21844001" cy="113770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7027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71300" cy="13703300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Shape 245"/>
          <p:cNvSpPr/>
          <p:nvPr/>
        </p:nvSpPr>
        <p:spPr>
          <a:xfrm>
            <a:off x="1270000" y="1015721"/>
            <a:ext cx="7070913" cy="53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t" anchorCtr="0">
            <a:spAutoFit/>
          </a:bodyPr>
          <a:lstStyle/>
          <a:p>
            <a:pPr lvl="0" algn="l" defTabSz="457200">
              <a:lnSpc>
                <a:spcPct val="90000"/>
              </a:lnSpc>
              <a:defRPr sz="1800"/>
            </a:pPr>
            <a:r>
              <a:rPr lang="en-US" sz="9600" b="1" i="1" dirty="0" smtClean="0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rPr>
              <a:t>A s</a:t>
            </a:r>
            <a:r>
              <a:rPr sz="9600" b="1" i="1" dirty="0" smtClean="0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rPr>
              <a:t>eries </a:t>
            </a:r>
            <a:r>
              <a:rPr sz="9600" b="1" i="1" dirty="0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rPr>
              <a:t>of </a:t>
            </a:r>
            <a:br>
              <a:rPr sz="9600" b="1" i="1" dirty="0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sz="9600" b="1" i="1" dirty="0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rPr>
              <a:t>heat waves </a:t>
            </a:r>
            <a:br>
              <a:rPr sz="9600" b="1" i="1" dirty="0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sz="9600" b="1" i="1" dirty="0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rPr>
              <a:t>around </a:t>
            </a:r>
            <a:br>
              <a:rPr sz="9600" b="1" i="1" dirty="0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sz="9600" b="1" i="1" dirty="0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rPr>
              <a:t>your </a:t>
            </a:r>
            <a:r>
              <a:rPr sz="9600" b="1" i="1" dirty="0" smtClean="0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rPr>
              <a:t>region</a:t>
            </a:r>
            <a:endParaRPr sz="9600" b="1" i="1" dirty="0">
              <a:solidFill>
                <a:srgbClr val="595A5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71300" cy="13703300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Shape 248"/>
          <p:cNvSpPr/>
          <p:nvPr/>
        </p:nvSpPr>
        <p:spPr>
          <a:xfrm>
            <a:off x="1270000" y="1014984"/>
            <a:ext cx="9810846" cy="53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l" defTabSz="457200">
              <a:lnSpc>
                <a:spcPct val="90000"/>
              </a:lnSpc>
              <a:defRPr sz="1800"/>
            </a:pPr>
            <a:r>
              <a:rPr sz="9600" b="1" i="1" dirty="0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rPr>
              <a:t>Excessive </a:t>
            </a:r>
            <a:r>
              <a:rPr sz="9600" b="1" i="1" dirty="0" smtClean="0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rPr>
              <a:t>heat </a:t>
            </a:r>
            <a:r>
              <a:rPr lang="en-US" sz="9600" b="1" i="1" dirty="0" smtClean="0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9600" b="1" i="1" dirty="0" smtClean="0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sz="9600" b="1" i="1" dirty="0" smtClean="0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rPr>
              <a:t>as temperatures </a:t>
            </a:r>
            <a:br>
              <a:rPr sz="9600" b="1" i="1" dirty="0" smtClean="0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sz="9600" b="1" i="1" dirty="0" smtClean="0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rPr>
              <a:t>hit 105</a:t>
            </a:r>
            <a:r>
              <a:rPr lang="en-US" sz="9600" b="1" i="1" dirty="0" smtClean="0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rPr>
              <a:t> degrees</a:t>
            </a:r>
            <a:endParaRPr sz="9600" b="1" i="1" dirty="0" smtClean="0">
              <a:solidFill>
                <a:srgbClr val="595A59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lnSpc>
                <a:spcPct val="90000"/>
              </a:lnSpc>
              <a:defRPr sz="1800"/>
            </a:pPr>
            <a:endParaRPr sz="9600" b="1" i="1" dirty="0">
              <a:solidFill>
                <a:srgbClr val="595A5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713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Shape 251"/>
          <p:cNvSpPr/>
          <p:nvPr/>
        </p:nvSpPr>
        <p:spPr>
          <a:xfrm>
            <a:off x="1270000" y="1014984"/>
            <a:ext cx="10288741" cy="8002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l" defTabSz="457200">
              <a:lnSpc>
                <a:spcPct val="90000"/>
              </a:lnSpc>
              <a:defRPr sz="1800"/>
            </a:pPr>
            <a:r>
              <a:rPr sz="9600" b="1" i="1" dirty="0">
                <a:solidFill>
                  <a:srgbClr val="FFD847"/>
                </a:solidFill>
                <a:latin typeface="Arial"/>
                <a:ea typeface="Arial"/>
                <a:cs typeface="Arial"/>
                <a:sym typeface="Arial"/>
              </a:rPr>
              <a:t>Category </a:t>
            </a:r>
            <a:r>
              <a:rPr lang="en-US" sz="9600" b="1" i="1" dirty="0" smtClean="0">
                <a:solidFill>
                  <a:srgbClr val="FFD847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sz="9600" b="1" i="1" dirty="0" smtClean="0">
                <a:solidFill>
                  <a:srgbClr val="FFD84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lang="en-US" sz="9600" b="1" i="1" dirty="0" smtClean="0">
              <a:solidFill>
                <a:srgbClr val="FFD847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lnSpc>
                <a:spcPct val="90000"/>
              </a:lnSpc>
              <a:defRPr sz="1800"/>
            </a:pPr>
            <a:r>
              <a:rPr sz="9600" b="1" i="1" dirty="0" smtClean="0">
                <a:solidFill>
                  <a:srgbClr val="FFD847"/>
                </a:solidFill>
                <a:latin typeface="Arial"/>
                <a:ea typeface="Arial"/>
                <a:cs typeface="Arial"/>
                <a:sym typeface="Arial"/>
              </a:rPr>
              <a:t>hurricane </a:t>
            </a:r>
            <a:br>
              <a:rPr sz="9600" b="1" i="1" dirty="0" smtClean="0">
                <a:solidFill>
                  <a:srgbClr val="FFD847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sz="9600" b="1" i="1" dirty="0" smtClean="0">
                <a:solidFill>
                  <a:srgbClr val="FFD847"/>
                </a:solidFill>
                <a:latin typeface="Arial"/>
                <a:ea typeface="Arial"/>
                <a:cs typeface="Arial"/>
                <a:sym typeface="Arial"/>
              </a:rPr>
              <a:t>expected to </a:t>
            </a:r>
            <a:r>
              <a:rPr sz="9600" b="1" i="1" dirty="0">
                <a:solidFill>
                  <a:srgbClr val="FFD847"/>
                </a:solidFill>
                <a:latin typeface="Arial"/>
                <a:ea typeface="Arial"/>
                <a:cs typeface="Arial"/>
                <a:sym typeface="Arial"/>
              </a:rPr>
              <a:t>pass </a:t>
            </a:r>
            <a:br>
              <a:rPr sz="9600" b="1" i="1" dirty="0">
                <a:solidFill>
                  <a:srgbClr val="FFD847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sz="9600" b="1" i="1" dirty="0">
                <a:solidFill>
                  <a:srgbClr val="FFD847"/>
                </a:solidFill>
                <a:latin typeface="Arial"/>
                <a:ea typeface="Arial"/>
                <a:cs typeface="Arial"/>
                <a:sym typeface="Arial"/>
              </a:rPr>
              <a:t>through area </a:t>
            </a:r>
            <a:br>
              <a:rPr sz="9600" b="1" i="1" dirty="0">
                <a:solidFill>
                  <a:srgbClr val="FFD847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sz="9600" b="1" i="1" dirty="0">
                <a:solidFill>
                  <a:srgbClr val="FFD847"/>
                </a:solidFill>
                <a:latin typeface="Arial"/>
                <a:ea typeface="Arial"/>
                <a:cs typeface="Arial"/>
                <a:sym typeface="Arial"/>
              </a:rPr>
              <a:t>within 96 hours</a:t>
            </a:r>
          </a:p>
          <a:p>
            <a:pPr lvl="0" algn="l" defTabSz="457200">
              <a:lnSpc>
                <a:spcPct val="90000"/>
              </a:lnSpc>
              <a:defRPr sz="1800"/>
            </a:pPr>
            <a:endParaRPr sz="9600" b="1" i="1" dirty="0">
              <a:solidFill>
                <a:srgbClr val="FFD84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F0DC19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44168" y="764704"/>
            <a:ext cx="8004532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7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Pre-Event</a:t>
            </a:r>
            <a:endParaRPr kumimoji="0" lang="en-US" sz="117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02833" y="8503330"/>
            <a:ext cx="13719306" cy="387285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5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96 hours</a:t>
            </a:r>
            <a:endParaRPr kumimoji="0" lang="en-US" sz="245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4799" y="2754681"/>
            <a:ext cx="6096000" cy="609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Shape 260"/>
          <p:cNvSpPr/>
          <p:nvPr/>
        </p:nvSpPr>
        <p:spPr>
          <a:xfrm>
            <a:off x="1270000" y="1321057"/>
            <a:ext cx="8566648" cy="1523485"/>
          </a:xfrm>
          <a:prstGeom prst="rect">
            <a:avLst/>
          </a:prstGeom>
          <a:solidFill>
            <a:srgbClr val="FFE93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4800" tIns="0" rIns="304800" bIns="228600" anchor="ctr">
            <a:spAutoFit/>
          </a:bodyPr>
          <a:lstStyle>
            <a:lvl1pPr algn="l" defTabSz="457200">
              <a:lnSpc>
                <a:spcPct val="119999"/>
              </a:lnSpc>
              <a:defRPr sz="72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7200" b="1" dirty="0">
                <a:solidFill>
                  <a:srgbClr val="595A59"/>
                </a:solidFill>
              </a:rPr>
              <a:t>Monday, August 1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00948" y="1276350"/>
            <a:ext cx="2806700" cy="2921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529547" y="1432973"/>
            <a:ext cx="3217334" cy="5257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7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Pre-Event</a:t>
            </a:r>
            <a:endParaRPr kumimoji="0" lang="en-US" sz="27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561297" y="3310445"/>
            <a:ext cx="3217334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1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96 hours</a:t>
            </a:r>
            <a:endParaRPr kumimoji="0" lang="en-US" sz="41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Shape 269"/>
          <p:cNvSpPr/>
          <p:nvPr/>
        </p:nvSpPr>
        <p:spPr>
          <a:xfrm>
            <a:off x="3429000" y="5156200"/>
            <a:ext cx="17526000" cy="5715000"/>
          </a:xfrm>
          <a:prstGeom prst="rect">
            <a:avLst/>
          </a:prstGeom>
          <a:solidFill>
            <a:srgbClr val="595A59">
              <a:alpha val="8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70" name="Shape 270"/>
          <p:cNvSpPr/>
          <p:nvPr/>
        </p:nvSpPr>
        <p:spPr>
          <a:xfrm>
            <a:off x="4140194" y="5486400"/>
            <a:ext cx="16840200" cy="3762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 defTabSz="457200">
              <a:lnSpc>
                <a:spcPct val="90000"/>
              </a:lnSpc>
              <a:spcBef>
                <a:spcPts val="3100"/>
              </a:spcBef>
              <a:tabLst>
                <a:tab pos="165100" algn="l"/>
                <a:tab pos="1485900" algn="l"/>
              </a:tabLst>
              <a:defRPr sz="1800"/>
            </a:pPr>
            <a:r>
              <a:rPr sz="9000" b="1" i="1" spc="-90" dirty="0">
                <a:solidFill>
                  <a:srgbClr val="FFE800"/>
                </a:solidFill>
                <a:uFill>
                  <a:solidFill>
                    <a:srgbClr val="FFE800"/>
                  </a:solidFill>
                </a:uFill>
                <a:latin typeface="Arial"/>
                <a:ea typeface="Arial"/>
                <a:cs typeface="Arial"/>
                <a:sym typeface="Arial"/>
              </a:rPr>
              <a:t>Hurricane expected to hit</a:t>
            </a:r>
            <a:r>
              <a:rPr sz="9000" b="1" i="1" spc="-90" dirty="0">
                <a:uFill>
                  <a:solidFill>
                    <a:srgbClr val="FFE800"/>
                  </a:solidFill>
                </a:u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sz="9000" b="1" i="1" spc="-90" dirty="0">
                <a:uFill>
                  <a:solidFill>
                    <a:srgbClr val="FFE800"/>
                  </a:solidFill>
                </a:uFill>
                <a:latin typeface="Arial"/>
                <a:ea typeface="Arial"/>
                <a:cs typeface="Arial"/>
                <a:sym typeface="Arial"/>
              </a:rPr>
            </a:br>
            <a:r>
              <a:rPr sz="9000" b="1" i="1" spc="-9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rPr>
              <a:t>late Thursday night or early Friday </a:t>
            </a:r>
            <a:r>
              <a:rPr sz="9000" b="1" i="1" spc="-90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rPr>
              <a:t>morning</a:t>
            </a:r>
            <a:r>
              <a:rPr lang="en-US" sz="9000" b="1" i="1" spc="-90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rPr>
              <a:t>.</a:t>
            </a:r>
            <a:endParaRPr sz="9000" b="1" i="1" spc="-90" dirty="0">
              <a:uFill>
                <a:solidFill>
                  <a:srgbClr val="FFE8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Shape 260"/>
          <p:cNvSpPr/>
          <p:nvPr/>
        </p:nvSpPr>
        <p:spPr>
          <a:xfrm>
            <a:off x="1270000" y="1321057"/>
            <a:ext cx="8566648" cy="1523485"/>
          </a:xfrm>
          <a:prstGeom prst="rect">
            <a:avLst/>
          </a:prstGeom>
          <a:solidFill>
            <a:srgbClr val="FFE93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4800" tIns="0" rIns="304800" bIns="228600" anchor="ctr">
            <a:spAutoFit/>
          </a:bodyPr>
          <a:lstStyle>
            <a:lvl1pPr algn="l" defTabSz="457200">
              <a:lnSpc>
                <a:spcPct val="119999"/>
              </a:lnSpc>
              <a:defRPr sz="72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7200" b="1" dirty="0">
                <a:solidFill>
                  <a:srgbClr val="595A59"/>
                </a:solidFill>
              </a:rPr>
              <a:t>Monday, August 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00948" y="1276350"/>
            <a:ext cx="2806700" cy="2921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529547" y="1432973"/>
            <a:ext cx="3217334" cy="5257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7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Pre-Event</a:t>
            </a:r>
            <a:endParaRPr kumimoji="0" lang="en-US" sz="27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561297" y="3310445"/>
            <a:ext cx="3217334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1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96 hours</a:t>
            </a:r>
            <a:endParaRPr kumimoji="0" lang="en-US" sz="41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77" name="Shape 277"/>
          <p:cNvSpPr/>
          <p:nvPr/>
        </p:nvSpPr>
        <p:spPr>
          <a:xfrm>
            <a:off x="3429000" y="5156200"/>
            <a:ext cx="17526000" cy="5715000"/>
          </a:xfrm>
          <a:prstGeom prst="rect">
            <a:avLst/>
          </a:prstGeom>
          <a:solidFill>
            <a:srgbClr val="595A59">
              <a:alpha val="8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78" name="Shape 278"/>
          <p:cNvSpPr/>
          <p:nvPr/>
        </p:nvSpPr>
        <p:spPr>
          <a:xfrm>
            <a:off x="4142232" y="5486400"/>
            <a:ext cx="16840200" cy="4813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 defTabSz="457200">
              <a:lnSpc>
                <a:spcPct val="90000"/>
              </a:lnSpc>
              <a:spcBef>
                <a:spcPts val="3100"/>
              </a:spcBef>
              <a:tabLst>
                <a:tab pos="165100" algn="l"/>
                <a:tab pos="1485900" algn="l"/>
              </a:tabLst>
              <a:defRPr sz="1800"/>
            </a:pPr>
            <a:r>
              <a:rPr sz="9000" b="1" i="1" spc="-9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rPr>
              <a:t>Air temperature has </a:t>
            </a:r>
            <a:br>
              <a:rPr sz="9000" b="1" i="1" spc="-9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rPr>
            </a:br>
            <a:r>
              <a:rPr sz="9000" b="1" i="1" spc="-9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rPr>
              <a:t>reached 105 degrees and</a:t>
            </a:r>
            <a:r>
              <a:rPr sz="9000" b="1" i="1" spc="-90" dirty="0">
                <a:solidFill>
                  <a:srgbClr val="FFE800"/>
                </a:solidFill>
                <a:uFill>
                  <a:solidFill>
                    <a:srgbClr val="FFE800"/>
                  </a:solidFill>
                </a:uFill>
                <a:latin typeface="Arial"/>
                <a:ea typeface="Arial"/>
                <a:cs typeface="Arial"/>
                <a:sym typeface="Arial"/>
              </a:rPr>
              <a:t> brownouts suspected </a:t>
            </a:r>
            <a:r>
              <a:rPr sz="9000" b="1" i="1" spc="-9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rPr>
              <a:t>throughout the region.</a:t>
            </a:r>
          </a:p>
        </p:txBody>
      </p:sp>
      <p:sp>
        <p:nvSpPr>
          <p:cNvPr id="7" name="Shape 260"/>
          <p:cNvSpPr/>
          <p:nvPr/>
        </p:nvSpPr>
        <p:spPr>
          <a:xfrm>
            <a:off x="1270000" y="1321057"/>
            <a:ext cx="8566648" cy="1523485"/>
          </a:xfrm>
          <a:prstGeom prst="rect">
            <a:avLst/>
          </a:prstGeom>
          <a:solidFill>
            <a:srgbClr val="FFE93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4800" tIns="0" rIns="304800" bIns="228600" anchor="ctr">
            <a:spAutoFit/>
          </a:bodyPr>
          <a:lstStyle>
            <a:lvl1pPr algn="l" defTabSz="457200">
              <a:lnSpc>
                <a:spcPct val="119999"/>
              </a:lnSpc>
              <a:defRPr sz="72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7200" b="1" dirty="0">
                <a:solidFill>
                  <a:srgbClr val="595A59"/>
                </a:solidFill>
              </a:rPr>
              <a:t>Monday, August 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00948" y="1276350"/>
            <a:ext cx="2806700" cy="2921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529547" y="1432973"/>
            <a:ext cx="3217334" cy="5257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7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Pre-Event</a:t>
            </a:r>
            <a:endParaRPr kumimoji="0" lang="en-US" sz="27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561297" y="3310445"/>
            <a:ext cx="3217334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1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96 hours</a:t>
            </a:r>
            <a:endParaRPr kumimoji="0" lang="en-US" sz="41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Shape 285"/>
          <p:cNvSpPr/>
          <p:nvPr/>
        </p:nvSpPr>
        <p:spPr>
          <a:xfrm>
            <a:off x="3429000" y="5156200"/>
            <a:ext cx="17526000" cy="5715000"/>
          </a:xfrm>
          <a:prstGeom prst="rect">
            <a:avLst/>
          </a:prstGeom>
          <a:solidFill>
            <a:srgbClr val="595A59">
              <a:alpha val="8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86" name="Shape 286"/>
          <p:cNvSpPr/>
          <p:nvPr/>
        </p:nvSpPr>
        <p:spPr>
          <a:xfrm>
            <a:off x="4142232" y="5486400"/>
            <a:ext cx="16840200" cy="3762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 defTabSz="457200">
              <a:lnSpc>
                <a:spcPct val="90000"/>
              </a:lnSpc>
              <a:spcBef>
                <a:spcPts val="3100"/>
              </a:spcBef>
              <a:tabLst>
                <a:tab pos="165100" algn="l"/>
                <a:tab pos="1485900" algn="l"/>
              </a:tabLst>
              <a:defRPr sz="1800"/>
            </a:pPr>
            <a:r>
              <a:rPr sz="9000" b="1" i="1" spc="-90" dirty="0">
                <a:solidFill>
                  <a:srgbClr val="FFE930"/>
                </a:solidFill>
                <a:uFill>
                  <a:solidFill>
                    <a:srgbClr val="FFE930"/>
                  </a:solidFill>
                </a:uFill>
                <a:latin typeface="Arial"/>
                <a:ea typeface="Arial"/>
                <a:cs typeface="Arial"/>
                <a:sym typeface="Arial"/>
              </a:rPr>
              <a:t>Residents </a:t>
            </a:r>
            <a:r>
              <a:rPr lang="en-US" sz="9000" b="1" i="1" spc="-90" dirty="0" smtClean="0">
                <a:solidFill>
                  <a:srgbClr val="FFE930"/>
                </a:solidFill>
                <a:uFill>
                  <a:solidFill>
                    <a:srgbClr val="FFE930"/>
                  </a:solidFill>
                </a:uFill>
                <a:latin typeface="Arial"/>
                <a:ea typeface="Arial"/>
                <a:cs typeface="Arial"/>
                <a:sym typeface="Arial"/>
              </a:rPr>
              <a:t>are </a:t>
            </a:r>
            <a:r>
              <a:rPr sz="9000" b="1" i="1" spc="-90" dirty="0" smtClean="0">
                <a:solidFill>
                  <a:srgbClr val="FFE930"/>
                </a:solidFill>
                <a:uFill>
                  <a:solidFill>
                    <a:srgbClr val="FFE930"/>
                  </a:solidFill>
                </a:uFill>
                <a:latin typeface="Arial"/>
                <a:ea typeface="Arial"/>
                <a:cs typeface="Arial"/>
                <a:sym typeface="Arial"/>
              </a:rPr>
              <a:t>getting </a:t>
            </a:r>
            <a:r>
              <a:rPr sz="9000" b="1" i="1" spc="-90" dirty="0">
                <a:solidFill>
                  <a:srgbClr val="FFE930"/>
                </a:solidFill>
                <a:uFill>
                  <a:solidFill>
                    <a:srgbClr val="FFE930"/>
                  </a:solidFill>
                </a:uFill>
                <a:latin typeface="Arial"/>
                <a:ea typeface="Arial"/>
                <a:cs typeface="Arial"/>
                <a:sym typeface="Arial"/>
              </a:rPr>
              <a:t>nervous</a:t>
            </a:r>
            <a:r>
              <a:rPr sz="9000" b="1" i="1" spc="-9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sz="9000" b="1" i="1" spc="-9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rPr>
            </a:br>
            <a:r>
              <a:rPr sz="9000" b="1" i="1" spc="-9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rPr>
              <a:t>and starting to ask questions about </a:t>
            </a:r>
            <a:r>
              <a:rPr sz="9000" b="1" i="1" spc="-90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rPr>
              <a:t>preparedness</a:t>
            </a:r>
            <a:r>
              <a:rPr lang="en-US" sz="9000" b="1" i="1" spc="-90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rPr>
              <a:t>.</a:t>
            </a:r>
            <a:endParaRPr sz="9000" b="1" i="1" spc="-90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Shape 260"/>
          <p:cNvSpPr/>
          <p:nvPr/>
        </p:nvSpPr>
        <p:spPr>
          <a:xfrm>
            <a:off x="1270000" y="1321057"/>
            <a:ext cx="8566648" cy="1523485"/>
          </a:xfrm>
          <a:prstGeom prst="rect">
            <a:avLst/>
          </a:prstGeom>
          <a:solidFill>
            <a:srgbClr val="FFE93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4800" tIns="0" rIns="304800" bIns="228600" anchor="ctr">
            <a:spAutoFit/>
          </a:bodyPr>
          <a:lstStyle>
            <a:lvl1pPr algn="l" defTabSz="457200">
              <a:lnSpc>
                <a:spcPct val="119999"/>
              </a:lnSpc>
              <a:defRPr sz="72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7200" b="1" dirty="0">
                <a:solidFill>
                  <a:srgbClr val="595A59"/>
                </a:solidFill>
              </a:rPr>
              <a:t>Monday, August 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00948" y="1276350"/>
            <a:ext cx="2806700" cy="2921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529547" y="1432973"/>
            <a:ext cx="3217334" cy="5257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7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Pre-Event</a:t>
            </a:r>
            <a:endParaRPr kumimoji="0" lang="en-US" sz="27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561297" y="3310445"/>
            <a:ext cx="3217334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1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96 hours</a:t>
            </a:r>
            <a:endParaRPr kumimoji="0" lang="en-US" sz="41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/>
        </p:nvSpPr>
        <p:spPr>
          <a:xfrm>
            <a:off x="1270000" y="1211541"/>
            <a:ext cx="7060376" cy="1426464"/>
          </a:xfrm>
          <a:prstGeom prst="rect">
            <a:avLst/>
          </a:prstGeom>
          <a:solidFill>
            <a:srgbClr val="FFE93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4800" tIns="256032" rIns="304800" bIns="304800" anchor="ctr">
            <a:spAutoFit/>
          </a:bodyPr>
          <a:lstStyle>
            <a:lvl1pPr algn="l" defTabSz="457200">
              <a:lnSpc>
                <a:spcPct val="119999"/>
              </a:lnSpc>
              <a:defRPr sz="45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500" b="1" dirty="0">
                <a:solidFill>
                  <a:srgbClr val="595A59"/>
                </a:solidFill>
              </a:rPr>
              <a:t>OUR RESPONSE TEAM</a:t>
            </a:r>
          </a:p>
        </p:txBody>
      </p:sp>
      <p:pic>
        <p:nvPicPr>
          <p:cNvPr id="56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04000" y="2247900"/>
            <a:ext cx="11188700" cy="8991600"/>
          </a:xfrm>
          <a:prstGeom prst="rect">
            <a:avLst/>
          </a:prstGeom>
          <a:ln w="12700">
            <a:miter lim="400000"/>
          </a:ln>
        </p:spPr>
      </p:pic>
      <p:sp>
        <p:nvSpPr>
          <p:cNvPr id="57" name="Shape 57"/>
          <p:cNvSpPr/>
          <p:nvPr/>
        </p:nvSpPr>
        <p:spPr>
          <a:xfrm>
            <a:off x="10871464" y="1024587"/>
            <a:ext cx="2642851" cy="1113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 defTabSz="457200">
              <a:defRPr sz="1800"/>
            </a:pPr>
            <a:r>
              <a:rPr lang="en-US" sz="3600" b="1" dirty="0">
                <a:solidFill>
                  <a:schemeClr val="tx1"/>
                </a:solidFill>
                <a:latin typeface="Arial"/>
                <a:ea typeface="Futura"/>
                <a:cs typeface="Arial"/>
                <a:sym typeface="Futura"/>
              </a:rPr>
              <a:t>Insert Name</a:t>
            </a:r>
          </a:p>
          <a:p>
            <a:pPr lvl="0" defTabSz="457200">
              <a:lnSpc>
                <a:spcPct val="90000"/>
              </a:lnSpc>
              <a:defRPr sz="1800"/>
            </a:pPr>
            <a:r>
              <a:rPr sz="2000" b="1" dirty="0" smtClean="0">
                <a:solidFill>
                  <a:srgbClr val="000000"/>
                </a:solidFill>
                <a:latin typeface="Arial"/>
                <a:ea typeface="Futura"/>
                <a:cs typeface="Arial"/>
                <a:sym typeface="Futura"/>
              </a:rPr>
              <a:t>INCIDENT </a:t>
            </a:r>
            <a:r>
              <a:rPr sz="2000" b="1" dirty="0">
                <a:solidFill>
                  <a:srgbClr val="000000"/>
                </a:solidFill>
                <a:latin typeface="Arial"/>
                <a:ea typeface="Futura"/>
                <a:cs typeface="Arial"/>
                <a:sym typeface="Futura"/>
              </a:rPr>
              <a:t/>
            </a:r>
            <a:br>
              <a:rPr sz="2000" b="1" dirty="0">
                <a:solidFill>
                  <a:srgbClr val="000000"/>
                </a:solidFill>
                <a:latin typeface="Arial"/>
                <a:ea typeface="Futura"/>
                <a:cs typeface="Arial"/>
                <a:sym typeface="Futura"/>
              </a:rPr>
            </a:br>
            <a:r>
              <a:rPr sz="2000" b="1" dirty="0">
                <a:solidFill>
                  <a:srgbClr val="000000"/>
                </a:solidFill>
                <a:latin typeface="Arial"/>
                <a:ea typeface="Futura"/>
                <a:cs typeface="Arial"/>
                <a:sym typeface="Futura"/>
              </a:rPr>
              <a:t>COMMANDER</a:t>
            </a:r>
          </a:p>
        </p:txBody>
      </p:sp>
      <p:sp>
        <p:nvSpPr>
          <p:cNvPr id="58" name="Shape 58"/>
          <p:cNvSpPr/>
          <p:nvPr/>
        </p:nvSpPr>
        <p:spPr>
          <a:xfrm>
            <a:off x="16243956" y="4225692"/>
            <a:ext cx="2745443" cy="14927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457200">
              <a:defRPr sz="1800"/>
            </a:pPr>
            <a:r>
              <a:rPr lang="en-US" sz="3600" b="1" dirty="0">
                <a:solidFill>
                  <a:schemeClr val="tx1"/>
                </a:solidFill>
                <a:latin typeface="Arial"/>
                <a:ea typeface="Futura"/>
                <a:cs typeface="Arial"/>
                <a:sym typeface="Futura"/>
              </a:rPr>
              <a:t>Insert Name</a:t>
            </a:r>
          </a:p>
          <a:p>
            <a:pPr lvl="0" defTabSz="457200">
              <a:lnSpc>
                <a:spcPct val="90000"/>
              </a:lnSpc>
              <a:defRPr sz="1800"/>
            </a:pPr>
            <a:r>
              <a:rPr sz="2000" b="1" dirty="0" smtClean="0">
                <a:solidFill>
                  <a:srgbClr val="000000"/>
                </a:solidFill>
                <a:latin typeface="Arial"/>
                <a:ea typeface="Futura"/>
                <a:cs typeface="Arial"/>
                <a:sym typeface="Futura"/>
              </a:rPr>
              <a:t>COMMAND </a:t>
            </a:r>
            <a:r>
              <a:rPr sz="2000" b="1" dirty="0">
                <a:solidFill>
                  <a:srgbClr val="000000"/>
                </a:solidFill>
                <a:latin typeface="Arial"/>
                <a:ea typeface="Futura"/>
                <a:cs typeface="Arial"/>
                <a:sym typeface="Futura"/>
              </a:rPr>
              <a:t>LEVEL </a:t>
            </a:r>
          </a:p>
          <a:p>
            <a:pPr lvl="0" defTabSz="457200">
              <a:lnSpc>
                <a:spcPct val="90000"/>
              </a:lnSpc>
              <a:defRPr sz="1800"/>
            </a:pPr>
            <a:r>
              <a:rPr sz="2000" b="1" dirty="0">
                <a:solidFill>
                  <a:srgbClr val="000000"/>
                </a:solidFill>
                <a:latin typeface="Arial"/>
                <a:ea typeface="Futura"/>
                <a:cs typeface="Arial"/>
                <a:sym typeface="Futura"/>
              </a:rPr>
              <a:t>ADMINISTRATOR </a:t>
            </a:r>
          </a:p>
          <a:p>
            <a:pPr lvl="0" defTabSz="457200">
              <a:lnSpc>
                <a:spcPct val="90000"/>
              </a:lnSpc>
              <a:defRPr sz="1800"/>
            </a:pPr>
            <a:r>
              <a:rPr sz="2000" b="1" dirty="0">
                <a:solidFill>
                  <a:srgbClr val="000000"/>
                </a:solidFill>
                <a:latin typeface="Arial"/>
                <a:ea typeface="Futura"/>
                <a:cs typeface="Arial"/>
                <a:sym typeface="Futura"/>
              </a:rPr>
              <a:t>(Optional)</a:t>
            </a:r>
          </a:p>
        </p:txBody>
      </p:sp>
      <p:sp>
        <p:nvSpPr>
          <p:cNvPr id="59" name="Shape 59"/>
          <p:cNvSpPr/>
          <p:nvPr/>
        </p:nvSpPr>
        <p:spPr>
          <a:xfrm>
            <a:off x="5244486" y="4225692"/>
            <a:ext cx="2745443" cy="14927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457200">
              <a:defRPr sz="1800"/>
            </a:pPr>
            <a:r>
              <a:rPr lang="en-US" sz="3600" b="1" dirty="0" smtClean="0">
                <a:solidFill>
                  <a:schemeClr val="tx1"/>
                </a:solidFill>
                <a:latin typeface="Arial"/>
                <a:ea typeface="Futura"/>
                <a:cs typeface="Arial"/>
                <a:sym typeface="Futura"/>
              </a:rPr>
              <a:t>Insert Name</a:t>
            </a:r>
            <a:endParaRPr sz="3600" b="1" dirty="0">
              <a:solidFill>
                <a:schemeClr val="tx1"/>
              </a:solidFill>
              <a:latin typeface="Arial"/>
              <a:ea typeface="Futura"/>
              <a:cs typeface="Arial"/>
              <a:sym typeface="Futura"/>
            </a:endParaRPr>
          </a:p>
          <a:p>
            <a:pPr lvl="0" defTabSz="457200">
              <a:lnSpc>
                <a:spcPct val="90000"/>
              </a:lnSpc>
              <a:defRPr sz="1800"/>
            </a:pPr>
            <a:r>
              <a:rPr sz="2000" b="1" dirty="0">
                <a:solidFill>
                  <a:schemeClr val="tx1"/>
                </a:solidFill>
                <a:latin typeface="Arial"/>
                <a:ea typeface="Futura"/>
                <a:cs typeface="Arial"/>
                <a:sym typeface="Futura"/>
              </a:rPr>
              <a:t>EXTERNAL </a:t>
            </a:r>
            <a:br>
              <a:rPr sz="2000" b="1" dirty="0">
                <a:solidFill>
                  <a:schemeClr val="tx1"/>
                </a:solidFill>
                <a:latin typeface="Arial"/>
                <a:ea typeface="Futura"/>
                <a:cs typeface="Arial"/>
                <a:sym typeface="Futura"/>
              </a:rPr>
            </a:br>
            <a:r>
              <a:rPr sz="2000" b="1" dirty="0">
                <a:solidFill>
                  <a:schemeClr val="tx1"/>
                </a:solidFill>
                <a:latin typeface="Arial"/>
                <a:ea typeface="Futura"/>
                <a:cs typeface="Arial"/>
                <a:sym typeface="Futura"/>
              </a:rPr>
              <a:t>COMMUNICATIONS </a:t>
            </a:r>
            <a:br>
              <a:rPr sz="2000" b="1" dirty="0">
                <a:solidFill>
                  <a:schemeClr val="tx1"/>
                </a:solidFill>
                <a:latin typeface="Arial"/>
                <a:ea typeface="Futura"/>
                <a:cs typeface="Arial"/>
                <a:sym typeface="Futura"/>
              </a:rPr>
            </a:br>
            <a:r>
              <a:rPr sz="2000" b="1" dirty="0">
                <a:solidFill>
                  <a:schemeClr val="tx1"/>
                </a:solidFill>
                <a:latin typeface="Arial"/>
                <a:ea typeface="Futura"/>
                <a:cs typeface="Arial"/>
                <a:sym typeface="Futura"/>
              </a:rPr>
              <a:t>LIAISON</a:t>
            </a:r>
          </a:p>
        </p:txBody>
      </p:sp>
      <p:sp>
        <p:nvSpPr>
          <p:cNvPr id="60" name="Shape 60"/>
          <p:cNvSpPr/>
          <p:nvPr/>
        </p:nvSpPr>
        <p:spPr>
          <a:xfrm>
            <a:off x="5242327" y="6891491"/>
            <a:ext cx="2745443" cy="12157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457200">
              <a:defRPr sz="1800"/>
            </a:pPr>
            <a:r>
              <a:rPr lang="en-US" sz="3600" b="1" dirty="0">
                <a:solidFill>
                  <a:schemeClr val="tx1"/>
                </a:solidFill>
                <a:latin typeface="Arial"/>
                <a:ea typeface="Futura"/>
                <a:cs typeface="Arial"/>
                <a:sym typeface="Futura"/>
              </a:rPr>
              <a:t>Insert Name</a:t>
            </a:r>
          </a:p>
          <a:p>
            <a:pPr lvl="0" defTabSz="457200">
              <a:lnSpc>
                <a:spcPct val="90000"/>
              </a:lnSpc>
              <a:defRPr sz="1800"/>
            </a:pPr>
            <a:r>
              <a:rPr sz="2000" b="1" dirty="0" smtClean="0">
                <a:solidFill>
                  <a:srgbClr val="000000"/>
                </a:solidFill>
                <a:latin typeface="Arial"/>
                <a:ea typeface="Futura"/>
                <a:cs typeface="Arial"/>
                <a:sym typeface="Futura"/>
              </a:rPr>
              <a:t>BUSINESS </a:t>
            </a:r>
            <a:r>
              <a:rPr sz="2000" b="1" dirty="0">
                <a:solidFill>
                  <a:srgbClr val="000000"/>
                </a:solidFill>
                <a:latin typeface="Arial"/>
                <a:ea typeface="Futura"/>
                <a:cs typeface="Arial"/>
                <a:sym typeface="Futura"/>
              </a:rPr>
              <a:t/>
            </a:r>
            <a:br>
              <a:rPr sz="2000" b="1" dirty="0">
                <a:solidFill>
                  <a:srgbClr val="000000"/>
                </a:solidFill>
                <a:latin typeface="Arial"/>
                <a:ea typeface="Futura"/>
                <a:cs typeface="Arial"/>
                <a:sym typeface="Futura"/>
              </a:rPr>
            </a:br>
            <a:r>
              <a:rPr sz="2000" b="1" dirty="0">
                <a:solidFill>
                  <a:srgbClr val="000000"/>
                </a:solidFill>
                <a:latin typeface="Arial"/>
                <a:ea typeface="Futura"/>
                <a:cs typeface="Arial"/>
                <a:sym typeface="Futura"/>
              </a:rPr>
              <a:t>CONTINUITY CHIEF</a:t>
            </a:r>
          </a:p>
        </p:txBody>
      </p:sp>
      <p:sp>
        <p:nvSpPr>
          <p:cNvPr id="61" name="Shape 61"/>
          <p:cNvSpPr/>
          <p:nvPr/>
        </p:nvSpPr>
        <p:spPr>
          <a:xfrm>
            <a:off x="16240376" y="6789891"/>
            <a:ext cx="2745443" cy="12157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457200">
              <a:defRPr sz="1800"/>
            </a:pPr>
            <a:r>
              <a:rPr lang="en-US" sz="3600" b="1" dirty="0">
                <a:solidFill>
                  <a:schemeClr val="tx1"/>
                </a:solidFill>
                <a:latin typeface="Arial"/>
                <a:ea typeface="Futura"/>
                <a:cs typeface="Arial"/>
                <a:sym typeface="Futura"/>
              </a:rPr>
              <a:t>Insert Name</a:t>
            </a:r>
          </a:p>
          <a:p>
            <a:pPr lvl="0" defTabSz="457200">
              <a:lnSpc>
                <a:spcPct val="90000"/>
              </a:lnSpc>
              <a:defRPr sz="1800"/>
            </a:pPr>
            <a:r>
              <a:rPr sz="2000" b="1" dirty="0" smtClean="0">
                <a:solidFill>
                  <a:srgbClr val="000000"/>
                </a:solidFill>
                <a:latin typeface="Arial"/>
                <a:ea typeface="Futura"/>
                <a:cs typeface="Arial"/>
                <a:sym typeface="Futura"/>
              </a:rPr>
              <a:t>HOUSING </a:t>
            </a:r>
            <a:endParaRPr sz="2000" b="1" dirty="0">
              <a:solidFill>
                <a:srgbClr val="000000"/>
              </a:solidFill>
              <a:latin typeface="Arial"/>
              <a:ea typeface="Futura"/>
              <a:cs typeface="Arial"/>
              <a:sym typeface="Futura"/>
            </a:endParaRPr>
          </a:p>
          <a:p>
            <a:pPr lvl="0" defTabSz="457200">
              <a:lnSpc>
                <a:spcPct val="90000"/>
              </a:lnSpc>
              <a:defRPr sz="1800"/>
            </a:pPr>
            <a:r>
              <a:rPr sz="2000" b="1" dirty="0">
                <a:solidFill>
                  <a:srgbClr val="000000"/>
                </a:solidFill>
                <a:latin typeface="Arial"/>
                <a:ea typeface="Futura"/>
                <a:cs typeface="Arial"/>
                <a:sym typeface="Futura"/>
              </a:rPr>
              <a:t>CHIEF</a:t>
            </a:r>
          </a:p>
        </p:txBody>
      </p:sp>
      <p:sp>
        <p:nvSpPr>
          <p:cNvPr id="62" name="Shape 62"/>
          <p:cNvSpPr/>
          <p:nvPr/>
        </p:nvSpPr>
        <p:spPr>
          <a:xfrm>
            <a:off x="10817374" y="8237691"/>
            <a:ext cx="2745443" cy="12157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457200">
              <a:defRPr sz="1800"/>
            </a:pPr>
            <a:r>
              <a:rPr lang="en-US" sz="3600" b="1" dirty="0">
                <a:solidFill>
                  <a:schemeClr val="tx1"/>
                </a:solidFill>
                <a:latin typeface="Arial"/>
                <a:ea typeface="Futura"/>
                <a:cs typeface="Arial"/>
                <a:sym typeface="Futura"/>
              </a:rPr>
              <a:t>Insert Name</a:t>
            </a:r>
          </a:p>
          <a:p>
            <a:pPr lvl="0" defTabSz="457200">
              <a:lnSpc>
                <a:spcPct val="90000"/>
              </a:lnSpc>
              <a:defRPr sz="1800"/>
            </a:pPr>
            <a:r>
              <a:rPr sz="2000" b="1" dirty="0" smtClean="0">
                <a:solidFill>
                  <a:srgbClr val="000000"/>
                </a:solidFill>
                <a:latin typeface="Arial"/>
                <a:ea typeface="Futura"/>
                <a:cs typeface="Arial"/>
                <a:sym typeface="Futura"/>
              </a:rPr>
              <a:t>LOGISTICS</a:t>
            </a:r>
            <a:endParaRPr sz="2000" b="1" dirty="0">
              <a:solidFill>
                <a:srgbClr val="000000"/>
              </a:solidFill>
              <a:latin typeface="Arial"/>
              <a:ea typeface="Futura"/>
              <a:cs typeface="Arial"/>
              <a:sym typeface="Futura"/>
            </a:endParaRPr>
          </a:p>
          <a:p>
            <a:pPr lvl="0" defTabSz="457200">
              <a:lnSpc>
                <a:spcPct val="90000"/>
              </a:lnSpc>
              <a:defRPr sz="1800"/>
            </a:pPr>
            <a:r>
              <a:rPr sz="2000" b="1" dirty="0">
                <a:solidFill>
                  <a:srgbClr val="000000"/>
                </a:solidFill>
                <a:latin typeface="Arial"/>
                <a:ea typeface="Futura"/>
                <a:cs typeface="Arial"/>
                <a:sym typeface="Futura"/>
              </a:rPr>
              <a:t>CHIEF</a:t>
            </a:r>
          </a:p>
        </p:txBody>
      </p:sp>
      <p:sp>
        <p:nvSpPr>
          <p:cNvPr id="63" name="Shape 63"/>
          <p:cNvSpPr/>
          <p:nvPr/>
        </p:nvSpPr>
        <p:spPr>
          <a:xfrm>
            <a:off x="6082051" y="11274192"/>
            <a:ext cx="2745443" cy="14927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457200">
              <a:defRPr sz="1800"/>
            </a:pPr>
            <a:r>
              <a:rPr lang="en-US" sz="3600" b="1" dirty="0">
                <a:solidFill>
                  <a:schemeClr val="tx1"/>
                </a:solidFill>
                <a:latin typeface="Arial"/>
                <a:ea typeface="Futura"/>
                <a:cs typeface="Arial"/>
                <a:sym typeface="Futura"/>
              </a:rPr>
              <a:t>Insert Name</a:t>
            </a:r>
          </a:p>
          <a:p>
            <a:pPr lvl="0" defTabSz="457200">
              <a:lnSpc>
                <a:spcPct val="90000"/>
              </a:lnSpc>
              <a:defRPr sz="1800"/>
            </a:pPr>
            <a:r>
              <a:rPr sz="2000" b="1" dirty="0" smtClean="0">
                <a:solidFill>
                  <a:srgbClr val="000000"/>
                </a:solidFill>
                <a:latin typeface="Arial"/>
                <a:ea typeface="Futura"/>
                <a:cs typeface="Arial"/>
                <a:sym typeface="Futura"/>
              </a:rPr>
              <a:t>IT </a:t>
            </a:r>
            <a:r>
              <a:rPr sz="2000" b="1" dirty="0">
                <a:solidFill>
                  <a:srgbClr val="000000"/>
                </a:solidFill>
                <a:latin typeface="Arial"/>
                <a:ea typeface="Futura"/>
                <a:cs typeface="Arial"/>
                <a:sym typeface="Futura"/>
              </a:rPr>
              <a:t/>
            </a:r>
            <a:br>
              <a:rPr sz="2000" b="1" dirty="0">
                <a:solidFill>
                  <a:srgbClr val="000000"/>
                </a:solidFill>
                <a:latin typeface="Arial"/>
                <a:ea typeface="Futura"/>
                <a:cs typeface="Arial"/>
                <a:sym typeface="Futura"/>
              </a:rPr>
            </a:br>
            <a:r>
              <a:rPr sz="2000" b="1" dirty="0" smtClean="0">
                <a:solidFill>
                  <a:srgbClr val="000000"/>
                </a:solidFill>
                <a:latin typeface="Arial"/>
                <a:ea typeface="Futura"/>
                <a:cs typeface="Arial"/>
                <a:sym typeface="Futura"/>
              </a:rPr>
              <a:t>TE</a:t>
            </a:r>
            <a:r>
              <a:rPr lang="en-US" sz="2000" b="1" dirty="0" smtClean="0">
                <a:solidFill>
                  <a:srgbClr val="000000"/>
                </a:solidFill>
                <a:latin typeface="Arial"/>
                <a:ea typeface="Futura"/>
                <a:cs typeface="Arial"/>
                <a:sym typeface="Futura"/>
              </a:rPr>
              <a:t>A</a:t>
            </a:r>
            <a:r>
              <a:rPr sz="2000" b="1" dirty="0" smtClean="0">
                <a:solidFill>
                  <a:srgbClr val="000000"/>
                </a:solidFill>
                <a:latin typeface="Arial"/>
                <a:ea typeface="Futura"/>
                <a:cs typeface="Arial"/>
                <a:sym typeface="Futura"/>
              </a:rPr>
              <a:t>M</a:t>
            </a:r>
            <a:endParaRPr sz="2000" b="1" dirty="0">
              <a:solidFill>
                <a:srgbClr val="000000"/>
              </a:solidFill>
              <a:latin typeface="Arial"/>
              <a:ea typeface="Futura"/>
              <a:cs typeface="Arial"/>
              <a:sym typeface="Futura"/>
            </a:endParaRPr>
          </a:p>
          <a:p>
            <a:pPr lvl="0" defTabSz="457200">
              <a:lnSpc>
                <a:spcPct val="90000"/>
              </a:lnSpc>
              <a:defRPr sz="1800"/>
            </a:pPr>
            <a:r>
              <a:rPr sz="2000" b="1" dirty="0">
                <a:solidFill>
                  <a:srgbClr val="000000"/>
                </a:solidFill>
                <a:latin typeface="Arial"/>
                <a:ea typeface="Futura"/>
                <a:cs typeface="Arial"/>
                <a:sym typeface="Futura"/>
              </a:rPr>
              <a:t>LEADER</a:t>
            </a:r>
          </a:p>
        </p:txBody>
      </p:sp>
      <p:sp>
        <p:nvSpPr>
          <p:cNvPr id="64" name="Shape 64"/>
          <p:cNvSpPr/>
          <p:nvPr/>
        </p:nvSpPr>
        <p:spPr>
          <a:xfrm>
            <a:off x="9093200" y="11274192"/>
            <a:ext cx="2946400" cy="14927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defTabSz="457200">
              <a:defRPr sz="1800"/>
            </a:pPr>
            <a:r>
              <a:rPr lang="en-US" sz="3600" b="1" dirty="0">
                <a:solidFill>
                  <a:schemeClr val="tx1"/>
                </a:solidFill>
                <a:latin typeface="Arial"/>
                <a:ea typeface="Futura"/>
                <a:cs typeface="Arial"/>
                <a:sym typeface="Futura"/>
              </a:rPr>
              <a:t>Insert Name</a:t>
            </a:r>
          </a:p>
          <a:p>
            <a:pPr lvl="0" defTabSz="457200">
              <a:lnSpc>
                <a:spcPct val="90000"/>
              </a:lnSpc>
              <a:defRPr sz="1800"/>
            </a:pPr>
            <a:r>
              <a:rPr sz="2000" b="1" dirty="0" smtClean="0">
                <a:solidFill>
                  <a:srgbClr val="000000"/>
                </a:solidFill>
                <a:latin typeface="Arial"/>
                <a:ea typeface="Futura"/>
                <a:cs typeface="Arial"/>
                <a:sym typeface="Futura"/>
              </a:rPr>
              <a:t>HUMAN </a:t>
            </a:r>
            <a:r>
              <a:rPr sz="2000" b="1" dirty="0">
                <a:solidFill>
                  <a:srgbClr val="000000"/>
                </a:solidFill>
                <a:latin typeface="Arial"/>
                <a:ea typeface="Futura"/>
                <a:cs typeface="Arial"/>
                <a:sym typeface="Futura"/>
              </a:rPr>
              <a:t/>
            </a:r>
            <a:br>
              <a:rPr sz="2000" b="1" dirty="0">
                <a:solidFill>
                  <a:srgbClr val="000000"/>
                </a:solidFill>
                <a:latin typeface="Arial"/>
                <a:ea typeface="Futura"/>
                <a:cs typeface="Arial"/>
                <a:sym typeface="Futura"/>
              </a:rPr>
            </a:br>
            <a:r>
              <a:rPr sz="2000" b="1" dirty="0">
                <a:solidFill>
                  <a:srgbClr val="000000"/>
                </a:solidFill>
                <a:latin typeface="Arial"/>
                <a:ea typeface="Futura"/>
                <a:cs typeface="Arial"/>
                <a:sym typeface="Futura"/>
              </a:rPr>
              <a:t>RESOURCES TEAM LEADER</a:t>
            </a:r>
          </a:p>
        </p:txBody>
      </p:sp>
      <p:sp>
        <p:nvSpPr>
          <p:cNvPr id="65" name="Shape 65"/>
          <p:cNvSpPr/>
          <p:nvPr/>
        </p:nvSpPr>
        <p:spPr>
          <a:xfrm>
            <a:off x="12519301" y="11274192"/>
            <a:ext cx="2745443" cy="14927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457200">
              <a:defRPr sz="1800"/>
            </a:pPr>
            <a:r>
              <a:rPr lang="en-US" sz="3600" b="1" dirty="0">
                <a:solidFill>
                  <a:schemeClr val="tx1"/>
                </a:solidFill>
                <a:latin typeface="Arial"/>
                <a:ea typeface="Futura"/>
                <a:cs typeface="Arial"/>
                <a:sym typeface="Futura"/>
              </a:rPr>
              <a:t>Insert Name</a:t>
            </a:r>
          </a:p>
          <a:p>
            <a:pPr lvl="0" defTabSz="457200">
              <a:lnSpc>
                <a:spcPct val="90000"/>
              </a:lnSpc>
              <a:defRPr sz="1800"/>
            </a:pPr>
            <a:r>
              <a:rPr sz="2000" b="1" dirty="0" smtClean="0">
                <a:solidFill>
                  <a:srgbClr val="000000"/>
                </a:solidFill>
                <a:latin typeface="Arial"/>
                <a:ea typeface="Futura"/>
                <a:cs typeface="Arial"/>
                <a:sym typeface="Futura"/>
              </a:rPr>
              <a:t>RESIDENT </a:t>
            </a:r>
            <a:endParaRPr sz="2000" b="1" dirty="0">
              <a:solidFill>
                <a:srgbClr val="000000"/>
              </a:solidFill>
              <a:latin typeface="Arial"/>
              <a:ea typeface="Futura"/>
              <a:cs typeface="Arial"/>
              <a:sym typeface="Futura"/>
            </a:endParaRPr>
          </a:p>
          <a:p>
            <a:pPr lvl="0" defTabSz="457200">
              <a:lnSpc>
                <a:spcPct val="90000"/>
              </a:lnSpc>
              <a:defRPr sz="1800"/>
            </a:pPr>
            <a:r>
              <a:rPr sz="2000" b="1" dirty="0">
                <a:solidFill>
                  <a:srgbClr val="000000"/>
                </a:solidFill>
                <a:latin typeface="Arial"/>
                <a:ea typeface="Futura"/>
                <a:cs typeface="Arial"/>
                <a:sym typeface="Futura"/>
              </a:rPr>
              <a:t>ENGAGEMENT </a:t>
            </a:r>
          </a:p>
          <a:p>
            <a:pPr lvl="0" defTabSz="457200">
              <a:lnSpc>
                <a:spcPct val="90000"/>
              </a:lnSpc>
              <a:defRPr sz="1800"/>
            </a:pPr>
            <a:r>
              <a:rPr sz="2000" b="1" dirty="0">
                <a:solidFill>
                  <a:srgbClr val="000000"/>
                </a:solidFill>
                <a:latin typeface="Arial"/>
                <a:ea typeface="Futura"/>
                <a:cs typeface="Arial"/>
                <a:sym typeface="Futura"/>
              </a:rPr>
              <a:t>TEAM LEADER</a:t>
            </a:r>
          </a:p>
        </p:txBody>
      </p:sp>
      <p:sp>
        <p:nvSpPr>
          <p:cNvPr id="66" name="Shape 66"/>
          <p:cNvSpPr/>
          <p:nvPr/>
        </p:nvSpPr>
        <p:spPr>
          <a:xfrm>
            <a:off x="15625975" y="11274192"/>
            <a:ext cx="2745443" cy="14927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457200">
              <a:defRPr sz="1800"/>
            </a:pPr>
            <a:r>
              <a:rPr lang="en-US" sz="3600" b="1" dirty="0">
                <a:solidFill>
                  <a:schemeClr val="tx1"/>
                </a:solidFill>
                <a:latin typeface="Arial"/>
                <a:ea typeface="Futura"/>
                <a:cs typeface="Arial"/>
                <a:sym typeface="Futura"/>
              </a:rPr>
              <a:t>Insert Name</a:t>
            </a:r>
          </a:p>
          <a:p>
            <a:pPr lvl="0" defTabSz="457200">
              <a:lnSpc>
                <a:spcPct val="90000"/>
              </a:lnSpc>
              <a:defRPr sz="1800"/>
            </a:pPr>
            <a:r>
              <a:rPr sz="2000" b="1" dirty="0" smtClean="0">
                <a:solidFill>
                  <a:srgbClr val="000000"/>
                </a:solidFill>
                <a:latin typeface="Arial"/>
                <a:ea typeface="Futura"/>
                <a:cs typeface="Arial"/>
                <a:sym typeface="Futura"/>
              </a:rPr>
              <a:t>BUILDING</a:t>
            </a:r>
            <a:endParaRPr sz="2000" b="1" dirty="0">
              <a:solidFill>
                <a:srgbClr val="000000"/>
              </a:solidFill>
              <a:latin typeface="Arial"/>
              <a:ea typeface="Futura"/>
              <a:cs typeface="Arial"/>
              <a:sym typeface="Futura"/>
            </a:endParaRPr>
          </a:p>
          <a:p>
            <a:pPr lvl="0" defTabSz="457200">
              <a:lnSpc>
                <a:spcPct val="90000"/>
              </a:lnSpc>
              <a:defRPr sz="1800"/>
            </a:pPr>
            <a:r>
              <a:rPr sz="2000" b="1" dirty="0">
                <a:solidFill>
                  <a:srgbClr val="000000"/>
                </a:solidFill>
                <a:latin typeface="Arial"/>
                <a:ea typeface="Futura"/>
                <a:cs typeface="Arial"/>
                <a:sym typeface="Futura"/>
              </a:rPr>
              <a:t>PROTECTION</a:t>
            </a:r>
          </a:p>
          <a:p>
            <a:pPr lvl="0" defTabSz="457200">
              <a:lnSpc>
                <a:spcPct val="90000"/>
              </a:lnSpc>
              <a:defRPr sz="1800"/>
            </a:pPr>
            <a:r>
              <a:rPr sz="2000" b="1" dirty="0">
                <a:solidFill>
                  <a:srgbClr val="000000"/>
                </a:solidFill>
                <a:latin typeface="Arial"/>
                <a:ea typeface="Futura"/>
                <a:cs typeface="Arial"/>
                <a:sym typeface="Futura"/>
              </a:rPr>
              <a:t>TEAM LEADER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" name="droppedImage.pdf"/>
          <p:cNvPicPr/>
          <p:nvPr/>
        </p:nvPicPr>
        <p:blipFill>
          <a:blip r:embed="rId3">
            <a:alphaModFix amt="90000"/>
            <a:extLst/>
          </a:blip>
          <a:stretch>
            <a:fillRect/>
          </a:stretch>
        </p:blipFill>
        <p:spPr>
          <a:xfrm>
            <a:off x="3441700" y="5156205"/>
            <a:ext cx="17487900" cy="6629400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Shape 294"/>
          <p:cNvSpPr/>
          <p:nvPr/>
        </p:nvSpPr>
        <p:spPr>
          <a:xfrm>
            <a:off x="4152900" y="5499112"/>
            <a:ext cx="15824200" cy="2516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 anchorCtr="0">
            <a:spAutoFit/>
          </a:bodyPr>
          <a:lstStyle/>
          <a:p>
            <a:pPr lvl="0" algn="l" defTabSz="457200">
              <a:lnSpc>
                <a:spcPct val="90000"/>
              </a:lnSpc>
              <a:spcBef>
                <a:spcPts val="3100"/>
              </a:spcBef>
              <a:tabLst>
                <a:tab pos="165100" algn="l"/>
                <a:tab pos="1485900" algn="l"/>
              </a:tabLst>
              <a:defRPr sz="1800"/>
            </a:pPr>
            <a:r>
              <a:rPr sz="9000" b="1" spc="-90" dirty="0">
                <a:solidFill>
                  <a:srgbClr val="595959"/>
                </a:solidFill>
                <a:uFill>
                  <a:solidFill>
                    <a:srgbClr val="595A59"/>
                  </a:solidFill>
                </a:uFill>
                <a:latin typeface="Arial"/>
                <a:ea typeface="Arial"/>
                <a:cs typeface="Arial"/>
                <a:sym typeface="Arial"/>
              </a:rPr>
              <a:t>What key decisions need </a:t>
            </a:r>
            <a:br>
              <a:rPr sz="9000" b="1" spc="-90" dirty="0">
                <a:solidFill>
                  <a:srgbClr val="595959"/>
                </a:solidFill>
                <a:uFill>
                  <a:solidFill>
                    <a:srgbClr val="595A59"/>
                  </a:solidFill>
                </a:uFill>
                <a:latin typeface="Arial"/>
                <a:ea typeface="Arial"/>
                <a:cs typeface="Arial"/>
                <a:sym typeface="Arial"/>
              </a:rPr>
            </a:br>
            <a:r>
              <a:rPr sz="9000" b="1" spc="-90" dirty="0">
                <a:solidFill>
                  <a:srgbClr val="595959"/>
                </a:solidFill>
                <a:uFill>
                  <a:solidFill>
                    <a:srgbClr val="595A59"/>
                  </a:solidFill>
                </a:uFill>
                <a:latin typeface="Arial"/>
                <a:ea typeface="Arial"/>
                <a:cs typeface="Arial"/>
                <a:sym typeface="Arial"/>
              </a:rPr>
              <a:t>to be made?</a:t>
            </a:r>
          </a:p>
        </p:txBody>
      </p:sp>
      <p:sp>
        <p:nvSpPr>
          <p:cNvPr id="12" name="Shape 260"/>
          <p:cNvSpPr/>
          <p:nvPr/>
        </p:nvSpPr>
        <p:spPr>
          <a:xfrm>
            <a:off x="1270000" y="1321057"/>
            <a:ext cx="8566648" cy="1523485"/>
          </a:xfrm>
          <a:prstGeom prst="rect">
            <a:avLst/>
          </a:prstGeom>
          <a:solidFill>
            <a:srgbClr val="FFE93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4800" tIns="0" rIns="304800" bIns="228600" anchor="ctr">
            <a:spAutoFit/>
          </a:bodyPr>
          <a:lstStyle>
            <a:lvl1pPr algn="l" defTabSz="457200">
              <a:lnSpc>
                <a:spcPct val="119999"/>
              </a:lnSpc>
              <a:defRPr sz="72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7200" b="1" dirty="0">
                <a:solidFill>
                  <a:srgbClr val="595A59"/>
                </a:solidFill>
              </a:rPr>
              <a:t>Monday, August 1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00948" y="1276350"/>
            <a:ext cx="2806700" cy="2921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0529547" y="1432973"/>
            <a:ext cx="3217334" cy="5257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7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Pre-Event</a:t>
            </a:r>
            <a:endParaRPr kumimoji="0" lang="en-US" sz="27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561297" y="3310445"/>
            <a:ext cx="3217334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1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96 hours</a:t>
            </a:r>
            <a:endParaRPr kumimoji="0" lang="en-US" sz="41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droppedImage.pdf"/>
          <p:cNvPicPr/>
          <p:nvPr/>
        </p:nvPicPr>
        <p:blipFill>
          <a:blip r:embed="rId3">
            <a:alphaModFix amt="90000"/>
            <a:extLst/>
          </a:blip>
          <a:stretch>
            <a:fillRect/>
          </a:stretch>
        </p:blipFill>
        <p:spPr>
          <a:xfrm>
            <a:off x="3441700" y="5156205"/>
            <a:ext cx="17487900" cy="6629400"/>
          </a:xfrm>
          <a:prstGeom prst="rect">
            <a:avLst/>
          </a:prstGeom>
          <a:ln w="12700">
            <a:miter lim="400000"/>
          </a:ln>
        </p:spPr>
      </p:pic>
      <p:sp>
        <p:nvSpPr>
          <p:cNvPr id="302" name="Shape 302"/>
          <p:cNvSpPr/>
          <p:nvPr/>
        </p:nvSpPr>
        <p:spPr>
          <a:xfrm>
            <a:off x="4152900" y="5495544"/>
            <a:ext cx="15798800" cy="2516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 anchorCtr="0">
            <a:spAutoFit/>
          </a:bodyPr>
          <a:lstStyle>
            <a:lvl1pPr algn="l" defTabSz="457200">
              <a:lnSpc>
                <a:spcPct val="90000"/>
              </a:lnSpc>
              <a:spcBef>
                <a:spcPts val="3100"/>
              </a:spcBef>
              <a:tabLst>
                <a:tab pos="165100" algn="l"/>
                <a:tab pos="1485900" algn="l"/>
              </a:tabLst>
              <a:defRPr sz="9000" b="1" spc="-90">
                <a:solidFill>
                  <a:srgbClr val="595A59"/>
                </a:solidFill>
                <a:uFill>
                  <a:solidFill>
                    <a:srgbClr val="595A59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 spc="0">
                <a:solidFill>
                  <a:srgbClr val="000000"/>
                </a:solidFill>
                <a:uFillTx/>
              </a:defRPr>
            </a:pPr>
            <a:r>
              <a:rPr sz="9000" b="1" spc="-90" dirty="0">
                <a:solidFill>
                  <a:srgbClr val="595959"/>
                </a:solidFill>
                <a:uFill>
                  <a:solidFill>
                    <a:srgbClr val="595A59"/>
                  </a:solidFill>
                </a:uFill>
              </a:rPr>
              <a:t>What are your tasks </a:t>
            </a:r>
            <a:r>
              <a:rPr sz="9000" b="1" spc="-90" dirty="0" smtClean="0">
                <a:solidFill>
                  <a:srgbClr val="595959"/>
                </a:solidFill>
                <a:uFill>
                  <a:solidFill>
                    <a:srgbClr val="595A59"/>
                  </a:solidFill>
                </a:uFill>
              </a:rPr>
              <a:t>during </a:t>
            </a:r>
            <a:r>
              <a:rPr lang="en-US" sz="9000" b="1" spc="-90" dirty="0" smtClean="0">
                <a:solidFill>
                  <a:srgbClr val="595959"/>
                </a:solidFill>
                <a:uFill>
                  <a:solidFill>
                    <a:srgbClr val="595A59"/>
                  </a:solidFill>
                </a:uFill>
              </a:rPr>
              <a:t>this</a:t>
            </a:r>
            <a:r>
              <a:rPr sz="9000" b="1" spc="-90" dirty="0" smtClean="0">
                <a:solidFill>
                  <a:srgbClr val="595959"/>
                </a:solidFill>
                <a:uFill>
                  <a:solidFill>
                    <a:srgbClr val="595A59"/>
                  </a:solidFill>
                </a:uFill>
              </a:rPr>
              <a:t> </a:t>
            </a:r>
            <a:r>
              <a:rPr sz="9000" b="1" spc="-90" dirty="0">
                <a:solidFill>
                  <a:srgbClr val="595959"/>
                </a:solidFill>
                <a:uFill>
                  <a:solidFill>
                    <a:srgbClr val="595A59"/>
                  </a:solidFill>
                </a:uFill>
              </a:rPr>
              <a:t>operational period?</a:t>
            </a:r>
          </a:p>
        </p:txBody>
      </p:sp>
      <p:sp>
        <p:nvSpPr>
          <p:cNvPr id="7" name="Shape 260"/>
          <p:cNvSpPr/>
          <p:nvPr/>
        </p:nvSpPr>
        <p:spPr>
          <a:xfrm>
            <a:off x="1270000" y="1321057"/>
            <a:ext cx="8566648" cy="1523485"/>
          </a:xfrm>
          <a:prstGeom prst="rect">
            <a:avLst/>
          </a:prstGeom>
          <a:solidFill>
            <a:srgbClr val="FFE93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4800" tIns="0" rIns="304800" bIns="228600" anchor="ctr">
            <a:spAutoFit/>
          </a:bodyPr>
          <a:lstStyle>
            <a:lvl1pPr algn="l" defTabSz="457200">
              <a:lnSpc>
                <a:spcPct val="119999"/>
              </a:lnSpc>
              <a:defRPr sz="72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7200" b="1" dirty="0">
                <a:solidFill>
                  <a:srgbClr val="595A59"/>
                </a:solidFill>
              </a:rPr>
              <a:t>Monday, August 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00948" y="1276350"/>
            <a:ext cx="2806700" cy="2921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529547" y="1432973"/>
            <a:ext cx="3217334" cy="5257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7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Pre-Event</a:t>
            </a:r>
            <a:endParaRPr kumimoji="0" lang="en-US" sz="27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561297" y="3310445"/>
            <a:ext cx="3217334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1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96 hours</a:t>
            </a:r>
            <a:endParaRPr kumimoji="0" lang="en-US" sz="41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droppedImage.pdf"/>
          <p:cNvPicPr/>
          <p:nvPr/>
        </p:nvPicPr>
        <p:blipFill>
          <a:blip r:embed="rId3">
            <a:alphaModFix amt="90000"/>
            <a:extLst/>
          </a:blip>
          <a:stretch>
            <a:fillRect/>
          </a:stretch>
        </p:blipFill>
        <p:spPr>
          <a:xfrm>
            <a:off x="3441700" y="5156205"/>
            <a:ext cx="17487900" cy="6629400"/>
          </a:xfrm>
          <a:prstGeom prst="rect">
            <a:avLst/>
          </a:prstGeom>
          <a:ln w="12700">
            <a:miter lim="400000"/>
          </a:ln>
        </p:spPr>
      </p:pic>
      <p:sp>
        <p:nvSpPr>
          <p:cNvPr id="310" name="Shape 310"/>
          <p:cNvSpPr/>
          <p:nvPr/>
        </p:nvSpPr>
        <p:spPr>
          <a:xfrm>
            <a:off x="4152900" y="5495544"/>
            <a:ext cx="15798800" cy="2516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 anchorCtr="0">
            <a:spAutoFit/>
          </a:bodyPr>
          <a:lstStyle>
            <a:lvl1pPr algn="l" defTabSz="457200">
              <a:lnSpc>
                <a:spcPct val="90000"/>
              </a:lnSpc>
              <a:spcBef>
                <a:spcPts val="3100"/>
              </a:spcBef>
              <a:tabLst>
                <a:tab pos="165100" algn="l"/>
                <a:tab pos="1485900" algn="l"/>
              </a:tabLst>
              <a:defRPr sz="9000" b="1" spc="-90">
                <a:solidFill>
                  <a:srgbClr val="595A59"/>
                </a:solidFill>
                <a:uFill>
                  <a:solidFill>
                    <a:srgbClr val="595A59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 spc="0">
                <a:solidFill>
                  <a:srgbClr val="000000"/>
                </a:solidFill>
                <a:uFillTx/>
              </a:defRPr>
            </a:pPr>
            <a:r>
              <a:rPr sz="9000" b="1" spc="-90" dirty="0">
                <a:solidFill>
                  <a:srgbClr val="595959"/>
                </a:solidFill>
                <a:uFill>
                  <a:solidFill>
                    <a:srgbClr val="595A59"/>
                  </a:solidFill>
                </a:uFill>
              </a:rPr>
              <a:t>How are you working and communicating with others?</a:t>
            </a:r>
          </a:p>
        </p:txBody>
      </p:sp>
      <p:sp>
        <p:nvSpPr>
          <p:cNvPr id="7" name="Shape 260"/>
          <p:cNvSpPr/>
          <p:nvPr/>
        </p:nvSpPr>
        <p:spPr>
          <a:xfrm>
            <a:off x="1270000" y="1321057"/>
            <a:ext cx="8566648" cy="1523485"/>
          </a:xfrm>
          <a:prstGeom prst="rect">
            <a:avLst/>
          </a:prstGeom>
          <a:solidFill>
            <a:srgbClr val="FFE93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4800" tIns="0" rIns="304800" bIns="228600" anchor="ctr">
            <a:spAutoFit/>
          </a:bodyPr>
          <a:lstStyle>
            <a:lvl1pPr algn="l" defTabSz="457200">
              <a:lnSpc>
                <a:spcPct val="119999"/>
              </a:lnSpc>
              <a:defRPr sz="72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7200" b="1" dirty="0">
                <a:solidFill>
                  <a:srgbClr val="595A59"/>
                </a:solidFill>
              </a:rPr>
              <a:t>Monday, August 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00948" y="1276350"/>
            <a:ext cx="2806700" cy="2921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529547" y="1432973"/>
            <a:ext cx="3217334" cy="5257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7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Pre-Event</a:t>
            </a:r>
            <a:endParaRPr kumimoji="0" lang="en-US" sz="27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561297" y="3310445"/>
            <a:ext cx="3217334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1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96 hours</a:t>
            </a:r>
            <a:endParaRPr kumimoji="0" lang="en-US" sz="41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600" y="5149854"/>
            <a:ext cx="21882100" cy="6629400"/>
          </a:xfrm>
          <a:prstGeom prst="rect">
            <a:avLst/>
          </a:prstGeom>
        </p:spPr>
      </p:pic>
      <p:sp>
        <p:nvSpPr>
          <p:cNvPr id="18" name="Shape 321"/>
          <p:cNvSpPr/>
          <p:nvPr/>
        </p:nvSpPr>
        <p:spPr>
          <a:xfrm>
            <a:off x="2170553" y="6832604"/>
            <a:ext cx="20070038" cy="2"/>
          </a:xfrm>
          <a:prstGeom prst="line">
            <a:avLst/>
          </a:prstGeom>
          <a:ln w="50800">
            <a:solidFill>
              <a:srgbClr val="595A5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" name="Shape 322"/>
          <p:cNvSpPr/>
          <p:nvPr/>
        </p:nvSpPr>
        <p:spPr>
          <a:xfrm>
            <a:off x="2170553" y="8229604"/>
            <a:ext cx="20070038" cy="2"/>
          </a:xfrm>
          <a:prstGeom prst="line">
            <a:avLst/>
          </a:prstGeom>
          <a:ln w="50800">
            <a:solidFill>
              <a:srgbClr val="595A5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1" name="Shape 260"/>
          <p:cNvSpPr/>
          <p:nvPr/>
        </p:nvSpPr>
        <p:spPr>
          <a:xfrm>
            <a:off x="1270000" y="1321057"/>
            <a:ext cx="8566648" cy="1523485"/>
          </a:xfrm>
          <a:prstGeom prst="rect">
            <a:avLst/>
          </a:prstGeom>
          <a:solidFill>
            <a:srgbClr val="FFE93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4800" tIns="0" rIns="304800" bIns="228600" anchor="ctr">
            <a:spAutoFit/>
          </a:bodyPr>
          <a:lstStyle>
            <a:lvl1pPr algn="l" defTabSz="457200">
              <a:lnSpc>
                <a:spcPct val="119999"/>
              </a:lnSpc>
              <a:defRPr sz="72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7200" b="1" dirty="0">
                <a:solidFill>
                  <a:srgbClr val="595A59"/>
                </a:solidFill>
              </a:rPr>
              <a:t>Monday, August 1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00948" y="1276350"/>
            <a:ext cx="2806700" cy="29210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0529547" y="1432973"/>
            <a:ext cx="3217334" cy="5257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7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Pre-Event</a:t>
            </a:r>
            <a:endParaRPr kumimoji="0" lang="en-US" sz="27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561297" y="3310445"/>
            <a:ext cx="3217334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1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96 hours</a:t>
            </a:r>
            <a:endParaRPr kumimoji="0" lang="en-US" sz="41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08200" y="5224974"/>
            <a:ext cx="20447000" cy="51868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 anchorCtr="0">
            <a:spAutoFit/>
          </a:bodyPr>
          <a:lstStyle/>
          <a:p>
            <a:pPr algn="l">
              <a:lnSpc>
                <a:spcPts val="10900"/>
              </a:lnSpc>
            </a:pPr>
            <a:r>
              <a:rPr lang="en-US" sz="6400" b="1" dirty="0">
                <a:solidFill>
                  <a:srgbClr val="595959"/>
                </a:solidFill>
                <a:latin typeface="Arial"/>
                <a:cs typeface="Arial"/>
              </a:rPr>
              <a:t>What key decisions need to be made?</a:t>
            </a:r>
          </a:p>
          <a:p>
            <a:pPr algn="l">
              <a:lnSpc>
                <a:spcPts val="10900"/>
              </a:lnSpc>
            </a:pPr>
            <a:r>
              <a:rPr lang="en-US" sz="6400" b="1" dirty="0">
                <a:solidFill>
                  <a:srgbClr val="595959"/>
                </a:solidFill>
                <a:latin typeface="Arial"/>
                <a:cs typeface="Arial"/>
              </a:rPr>
              <a:t>What are your tasks during this operational period?</a:t>
            </a:r>
          </a:p>
          <a:p>
            <a:pPr algn="l">
              <a:lnSpc>
                <a:spcPts val="10900"/>
              </a:lnSpc>
            </a:pPr>
            <a:r>
              <a:rPr lang="en-US" sz="6400" b="1" dirty="0">
                <a:solidFill>
                  <a:srgbClr val="595959"/>
                </a:solidFill>
                <a:latin typeface="Arial"/>
                <a:cs typeface="Arial"/>
              </a:rPr>
              <a:t>How are you working and </a:t>
            </a:r>
            <a:r>
              <a:rPr lang="en-US" sz="6400" b="1" dirty="0" smtClean="0">
                <a:solidFill>
                  <a:srgbClr val="595959"/>
                </a:solidFill>
                <a:latin typeface="Arial"/>
                <a:cs typeface="Arial"/>
              </a:rPr>
              <a:t>communicating </a:t>
            </a:r>
            <a:endParaRPr lang="en-US" sz="6400" b="1" dirty="0">
              <a:solidFill>
                <a:srgbClr val="595959"/>
              </a:solidFill>
              <a:latin typeface="Arial"/>
              <a:cs typeface="Arial"/>
            </a:endParaRPr>
          </a:p>
          <a:p>
            <a:pPr algn="l">
              <a:lnSpc>
                <a:spcPts val="6200"/>
              </a:lnSpc>
            </a:pPr>
            <a:r>
              <a:rPr lang="en-US" sz="6400" b="1" dirty="0">
                <a:solidFill>
                  <a:srgbClr val="595959"/>
                </a:solidFill>
                <a:latin typeface="Arial"/>
                <a:cs typeface="Arial"/>
              </a:rPr>
              <a:t>with others?</a:t>
            </a:r>
            <a:endParaRPr kumimoji="0" lang="en-US" sz="6400" b="1" u="none" strike="noStrike" cap="none" spc="0" normalizeH="0" baseline="0" dirty="0">
              <a:ln>
                <a:noFill/>
              </a:ln>
              <a:solidFill>
                <a:srgbClr val="595959"/>
              </a:solidFill>
              <a:effectLst/>
              <a:uFillTx/>
              <a:latin typeface="Arial"/>
              <a:cs typeface="Arial"/>
              <a:sym typeface="Gill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F0DC1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1344168" y="768096"/>
            <a:ext cx="8004532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7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Pre-Event</a:t>
            </a:r>
            <a:endParaRPr kumimoji="0" lang="en-US" sz="117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02833" y="8503330"/>
            <a:ext cx="13719306" cy="387285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5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72 hours</a:t>
            </a:r>
            <a:endParaRPr kumimoji="0" lang="en-US" sz="245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4799" y="2754681"/>
            <a:ext cx="6096000" cy="609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260"/>
          <p:cNvSpPr/>
          <p:nvPr/>
        </p:nvSpPr>
        <p:spPr>
          <a:xfrm>
            <a:off x="1270000" y="1321057"/>
            <a:ext cx="8824531" cy="1523485"/>
          </a:xfrm>
          <a:prstGeom prst="rect">
            <a:avLst/>
          </a:prstGeom>
          <a:solidFill>
            <a:srgbClr val="FFE93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4800" tIns="0" rIns="304800" bIns="228600" anchor="ctr">
            <a:spAutoFit/>
          </a:bodyPr>
          <a:lstStyle>
            <a:lvl1pPr algn="l" defTabSz="457200">
              <a:lnSpc>
                <a:spcPct val="119999"/>
              </a:lnSpc>
              <a:defRPr sz="72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7200" b="1" dirty="0" smtClean="0">
                <a:solidFill>
                  <a:srgbClr val="595A59"/>
                </a:solidFill>
              </a:rPr>
              <a:t>Tues</a:t>
            </a:r>
            <a:r>
              <a:rPr sz="7200" b="1" dirty="0" smtClean="0">
                <a:solidFill>
                  <a:srgbClr val="595A59"/>
                </a:solidFill>
              </a:rPr>
              <a:t>day</a:t>
            </a:r>
            <a:r>
              <a:rPr sz="7200" b="1" dirty="0">
                <a:solidFill>
                  <a:srgbClr val="595A59"/>
                </a:solidFill>
              </a:rPr>
              <a:t>, August </a:t>
            </a:r>
            <a:r>
              <a:rPr lang="en-US" sz="7200" b="1" dirty="0" smtClean="0">
                <a:solidFill>
                  <a:srgbClr val="595A59"/>
                </a:solidFill>
              </a:rPr>
              <a:t>2</a:t>
            </a:r>
            <a:endParaRPr sz="7200" b="1" dirty="0">
              <a:solidFill>
                <a:srgbClr val="595A59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00948" y="1276350"/>
            <a:ext cx="2806700" cy="2921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529547" y="1432973"/>
            <a:ext cx="3217334" cy="5257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7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Pre-Event</a:t>
            </a:r>
            <a:endParaRPr kumimoji="0" lang="en-US" sz="27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527431" y="3310445"/>
            <a:ext cx="3217334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1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72 hours</a:t>
            </a:r>
            <a:endParaRPr kumimoji="0" lang="en-US" sz="41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39" name="Shape 339"/>
          <p:cNvSpPr/>
          <p:nvPr/>
        </p:nvSpPr>
        <p:spPr>
          <a:xfrm>
            <a:off x="3429000" y="5156200"/>
            <a:ext cx="17526000" cy="5715000"/>
          </a:xfrm>
          <a:prstGeom prst="rect">
            <a:avLst/>
          </a:prstGeom>
          <a:solidFill>
            <a:srgbClr val="595A59">
              <a:alpha val="8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40" name="Shape 340"/>
          <p:cNvSpPr/>
          <p:nvPr/>
        </p:nvSpPr>
        <p:spPr>
          <a:xfrm>
            <a:off x="4142232" y="5486400"/>
            <a:ext cx="16840200" cy="2516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 defTabSz="457200">
              <a:lnSpc>
                <a:spcPct val="90000"/>
              </a:lnSpc>
              <a:spcBef>
                <a:spcPts val="3100"/>
              </a:spcBef>
              <a:tabLst>
                <a:tab pos="165100" algn="l"/>
                <a:tab pos="1485900" algn="l"/>
              </a:tabLst>
              <a:defRPr sz="1800"/>
            </a:pPr>
            <a:r>
              <a:rPr sz="9000" b="1" i="1" spc="-9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rPr>
              <a:t>Municipal Emergency Operations Center</a:t>
            </a:r>
            <a:r>
              <a:rPr sz="9000" b="1" i="1" spc="-90" dirty="0">
                <a:solidFill>
                  <a:srgbClr val="FFE800"/>
                </a:solidFill>
                <a:uFill>
                  <a:solidFill>
                    <a:srgbClr val="FFE800"/>
                  </a:solidFill>
                </a:u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9000" b="1" i="1" spc="-90" dirty="0" smtClean="0">
                <a:solidFill>
                  <a:srgbClr val="FFE800"/>
                </a:solidFill>
                <a:uFill>
                  <a:solidFill>
                    <a:srgbClr val="FFE800"/>
                  </a:solidFill>
                </a:uFill>
                <a:latin typeface="Arial"/>
                <a:ea typeface="Arial"/>
                <a:cs typeface="Arial"/>
                <a:sym typeface="Arial"/>
              </a:rPr>
              <a:t>activated</a:t>
            </a:r>
            <a:r>
              <a:rPr lang="en-US" sz="9000" b="1" i="1" spc="-90" dirty="0" smtClean="0">
                <a:solidFill>
                  <a:srgbClr val="FFE800"/>
                </a:solidFill>
                <a:uFill>
                  <a:solidFill>
                    <a:srgbClr val="FFE800"/>
                  </a:solidFill>
                </a:uFill>
                <a:latin typeface="Arial"/>
                <a:ea typeface="Arial"/>
                <a:cs typeface="Arial"/>
                <a:sym typeface="Arial"/>
              </a:rPr>
              <a:t>.</a:t>
            </a:r>
            <a:endParaRPr sz="9000" b="1" i="1" spc="-90" dirty="0">
              <a:solidFill>
                <a:srgbClr val="FFE800"/>
              </a:solidFill>
              <a:uFill>
                <a:solidFill>
                  <a:srgbClr val="FFE8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Shape 260"/>
          <p:cNvSpPr/>
          <p:nvPr/>
        </p:nvSpPr>
        <p:spPr>
          <a:xfrm>
            <a:off x="1270000" y="1321057"/>
            <a:ext cx="8824531" cy="1523485"/>
          </a:xfrm>
          <a:prstGeom prst="rect">
            <a:avLst/>
          </a:prstGeom>
          <a:solidFill>
            <a:srgbClr val="FFE93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4800" tIns="0" rIns="304800" bIns="228600" anchor="ctr">
            <a:spAutoFit/>
          </a:bodyPr>
          <a:lstStyle>
            <a:lvl1pPr algn="l" defTabSz="457200">
              <a:lnSpc>
                <a:spcPct val="119999"/>
              </a:lnSpc>
              <a:defRPr sz="72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7200" b="1" dirty="0" smtClean="0">
                <a:solidFill>
                  <a:srgbClr val="595A59"/>
                </a:solidFill>
              </a:rPr>
              <a:t>Tues</a:t>
            </a:r>
            <a:r>
              <a:rPr sz="7200" b="1" dirty="0" smtClean="0">
                <a:solidFill>
                  <a:srgbClr val="595A59"/>
                </a:solidFill>
              </a:rPr>
              <a:t>day</a:t>
            </a:r>
            <a:r>
              <a:rPr sz="7200" b="1" dirty="0">
                <a:solidFill>
                  <a:srgbClr val="595A59"/>
                </a:solidFill>
              </a:rPr>
              <a:t>, August </a:t>
            </a:r>
            <a:r>
              <a:rPr lang="en-US" sz="7200" b="1" dirty="0" smtClean="0">
                <a:solidFill>
                  <a:srgbClr val="595A59"/>
                </a:solidFill>
              </a:rPr>
              <a:t>2</a:t>
            </a:r>
            <a:endParaRPr sz="7200" b="1" dirty="0">
              <a:solidFill>
                <a:srgbClr val="595A59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00948" y="1276350"/>
            <a:ext cx="2806700" cy="2921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529547" y="1432973"/>
            <a:ext cx="3217334" cy="5257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7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Pre-Event</a:t>
            </a:r>
            <a:endParaRPr kumimoji="0" lang="en-US" sz="27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527431" y="3310445"/>
            <a:ext cx="3217334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1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72 hours</a:t>
            </a:r>
            <a:endParaRPr kumimoji="0" lang="en-US" sz="41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Shape 348"/>
          <p:cNvSpPr/>
          <p:nvPr/>
        </p:nvSpPr>
        <p:spPr>
          <a:xfrm>
            <a:off x="3429000" y="5156200"/>
            <a:ext cx="17526000" cy="5715000"/>
          </a:xfrm>
          <a:prstGeom prst="rect">
            <a:avLst/>
          </a:prstGeom>
          <a:solidFill>
            <a:srgbClr val="595A59">
              <a:alpha val="8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49" name="Shape 349"/>
          <p:cNvSpPr/>
          <p:nvPr/>
        </p:nvSpPr>
        <p:spPr>
          <a:xfrm>
            <a:off x="4142232" y="5486400"/>
            <a:ext cx="16840200" cy="2516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 defTabSz="457200">
              <a:lnSpc>
                <a:spcPct val="90000"/>
              </a:lnSpc>
              <a:spcBef>
                <a:spcPts val="3100"/>
              </a:spcBef>
              <a:tabLst>
                <a:tab pos="165100" algn="l"/>
                <a:tab pos="1485900" algn="l"/>
              </a:tabLst>
              <a:defRPr sz="1800"/>
            </a:pPr>
            <a:r>
              <a:rPr sz="9000" b="1" i="1" spc="-9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rPr>
              <a:t>News coverage </a:t>
            </a:r>
            <a:br>
              <a:rPr sz="9000" b="1" i="1" spc="-9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rPr>
            </a:br>
            <a:r>
              <a:rPr sz="9000" b="1" i="1" spc="-90" dirty="0" smtClean="0">
                <a:solidFill>
                  <a:srgbClr val="FFE930"/>
                </a:solidFill>
                <a:uFill>
                  <a:solidFill>
                    <a:srgbClr val="FFE930"/>
                  </a:solidFill>
                </a:uFill>
                <a:latin typeface="Arial"/>
                <a:ea typeface="Arial"/>
                <a:cs typeface="Arial"/>
                <a:sym typeface="Arial"/>
              </a:rPr>
              <a:t>intensifies</a:t>
            </a:r>
            <a:r>
              <a:rPr lang="en-US" sz="9000" b="1" i="1" spc="-90" dirty="0" smtClean="0">
                <a:solidFill>
                  <a:srgbClr val="FFE930"/>
                </a:solidFill>
                <a:uFill>
                  <a:solidFill>
                    <a:srgbClr val="FFE930"/>
                  </a:solidFill>
                </a:u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sz="9000" b="1" i="1" spc="-90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9000" b="1" i="1" spc="-9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rPr>
              <a:t>	</a:t>
            </a:r>
          </a:p>
        </p:txBody>
      </p:sp>
      <p:sp>
        <p:nvSpPr>
          <p:cNvPr id="7" name="Shape 260"/>
          <p:cNvSpPr/>
          <p:nvPr/>
        </p:nvSpPr>
        <p:spPr>
          <a:xfrm>
            <a:off x="1270000" y="1321057"/>
            <a:ext cx="8824531" cy="1523485"/>
          </a:xfrm>
          <a:prstGeom prst="rect">
            <a:avLst/>
          </a:prstGeom>
          <a:solidFill>
            <a:srgbClr val="FFE93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4800" tIns="0" rIns="304800" bIns="228600" anchor="ctr">
            <a:spAutoFit/>
          </a:bodyPr>
          <a:lstStyle>
            <a:lvl1pPr algn="l" defTabSz="457200">
              <a:lnSpc>
                <a:spcPct val="119999"/>
              </a:lnSpc>
              <a:defRPr sz="72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7200" b="1" dirty="0" smtClean="0">
                <a:solidFill>
                  <a:srgbClr val="595A59"/>
                </a:solidFill>
              </a:rPr>
              <a:t>Tues</a:t>
            </a:r>
            <a:r>
              <a:rPr sz="7200" b="1" dirty="0" smtClean="0">
                <a:solidFill>
                  <a:srgbClr val="595A59"/>
                </a:solidFill>
              </a:rPr>
              <a:t>day</a:t>
            </a:r>
            <a:r>
              <a:rPr sz="7200" b="1" dirty="0">
                <a:solidFill>
                  <a:srgbClr val="595A59"/>
                </a:solidFill>
              </a:rPr>
              <a:t>, August </a:t>
            </a:r>
            <a:r>
              <a:rPr lang="en-US" sz="7200" b="1" dirty="0" smtClean="0">
                <a:solidFill>
                  <a:srgbClr val="595A59"/>
                </a:solidFill>
              </a:rPr>
              <a:t>2</a:t>
            </a:r>
            <a:endParaRPr sz="7200" b="1" dirty="0">
              <a:solidFill>
                <a:srgbClr val="595A59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00948" y="1276350"/>
            <a:ext cx="2806700" cy="2921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529547" y="1432973"/>
            <a:ext cx="3217334" cy="5257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7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Pre-Event</a:t>
            </a:r>
            <a:endParaRPr kumimoji="0" lang="en-US" sz="27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527431" y="3310445"/>
            <a:ext cx="3217334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1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72 hours</a:t>
            </a:r>
            <a:endParaRPr kumimoji="0" lang="en-US" sz="41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57" name="Shape 357"/>
          <p:cNvSpPr/>
          <p:nvPr/>
        </p:nvSpPr>
        <p:spPr>
          <a:xfrm>
            <a:off x="3429000" y="5156200"/>
            <a:ext cx="17526000" cy="5715000"/>
          </a:xfrm>
          <a:prstGeom prst="rect">
            <a:avLst/>
          </a:prstGeom>
          <a:solidFill>
            <a:srgbClr val="595A59">
              <a:alpha val="8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58" name="Shape 358"/>
          <p:cNvSpPr/>
          <p:nvPr/>
        </p:nvSpPr>
        <p:spPr>
          <a:xfrm>
            <a:off x="4142232" y="5486400"/>
            <a:ext cx="16840200" cy="2516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 defTabSz="457200">
              <a:lnSpc>
                <a:spcPct val="90000"/>
              </a:lnSpc>
              <a:spcBef>
                <a:spcPts val="3100"/>
              </a:spcBef>
              <a:tabLst>
                <a:tab pos="165100" algn="l"/>
                <a:tab pos="1485900" algn="l"/>
              </a:tabLst>
              <a:defRPr sz="1800"/>
            </a:pPr>
            <a:r>
              <a:rPr sz="9000" b="1" i="1" spc="-9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rPr>
              <a:t>Expected </a:t>
            </a:r>
            <a:r>
              <a:rPr sz="9000" b="1" i="1" spc="-90" dirty="0">
                <a:solidFill>
                  <a:srgbClr val="FFE930"/>
                </a:solidFill>
                <a:uFill>
                  <a:solidFill>
                    <a:srgbClr val="FFE930"/>
                  </a:solidFill>
                </a:uFill>
                <a:latin typeface="Arial"/>
                <a:ea typeface="Arial"/>
                <a:cs typeface="Arial"/>
                <a:sym typeface="Arial"/>
              </a:rPr>
              <a:t>storm </a:t>
            </a:r>
            <a:r>
              <a:rPr sz="9000" b="1" i="1" spc="-90" dirty="0" smtClean="0">
                <a:solidFill>
                  <a:srgbClr val="FFE930"/>
                </a:solidFill>
                <a:uFill>
                  <a:solidFill>
                    <a:srgbClr val="FFE930"/>
                  </a:solidFill>
                </a:uFill>
                <a:latin typeface="Arial"/>
                <a:ea typeface="Arial"/>
                <a:cs typeface="Arial"/>
                <a:sym typeface="Arial"/>
              </a:rPr>
              <a:t>surge</a:t>
            </a:r>
            <a:r>
              <a:rPr lang="en-US" sz="9000" b="1" i="1" spc="-90" dirty="0" smtClean="0">
                <a:solidFill>
                  <a:srgbClr val="FFE930"/>
                </a:solidFill>
                <a:uFill>
                  <a:solidFill>
                    <a:srgbClr val="FFE930"/>
                  </a:solidFill>
                </a:uFill>
                <a:latin typeface="Arial"/>
                <a:ea typeface="Arial"/>
                <a:cs typeface="Arial"/>
                <a:sym typeface="Arial"/>
              </a:rPr>
              <a:t> of</a:t>
            </a:r>
            <a:r>
              <a:rPr sz="9000" b="1" i="1" spc="-90" dirty="0" smtClean="0">
                <a:solidFill>
                  <a:srgbClr val="FFE930"/>
                </a:solidFill>
                <a:uFill>
                  <a:solidFill>
                    <a:srgbClr val="FFE930"/>
                  </a:solidFill>
                </a:u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9000" b="1" i="1" spc="-90" dirty="0">
                <a:solidFill>
                  <a:srgbClr val="FFE930"/>
                </a:solidFill>
                <a:uFill>
                  <a:solidFill>
                    <a:srgbClr val="FFE930"/>
                  </a:solidFill>
                </a:uFill>
                <a:latin typeface="Arial"/>
                <a:ea typeface="Arial"/>
                <a:cs typeface="Arial"/>
                <a:sym typeface="Arial"/>
              </a:rPr>
              <a:t/>
            </a:r>
            <a:br>
              <a:rPr sz="9000" b="1" i="1" spc="-90" dirty="0">
                <a:solidFill>
                  <a:srgbClr val="FFE930"/>
                </a:solidFill>
                <a:uFill>
                  <a:solidFill>
                    <a:srgbClr val="FFE930"/>
                  </a:solidFill>
                </a:uFill>
                <a:latin typeface="Arial"/>
                <a:ea typeface="Arial"/>
                <a:cs typeface="Arial"/>
                <a:sym typeface="Arial"/>
              </a:rPr>
            </a:br>
            <a:r>
              <a:rPr sz="9000" b="1" i="1" spc="-90" dirty="0">
                <a:solidFill>
                  <a:srgbClr val="FFE930"/>
                </a:solidFill>
                <a:uFill>
                  <a:solidFill>
                    <a:srgbClr val="FFE930"/>
                  </a:solidFill>
                </a:uFill>
                <a:latin typeface="Arial"/>
                <a:ea typeface="Arial"/>
                <a:cs typeface="Arial"/>
                <a:sym typeface="Arial"/>
              </a:rPr>
              <a:t>15+ feet</a:t>
            </a:r>
            <a:r>
              <a:rPr sz="9000" b="1" i="1" spc="-9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sz="9000" b="1" i="1" spc="-90" dirty="0">
                <a:solidFill>
                  <a:srgbClr val="FFE930"/>
                </a:solidFill>
                <a:uFill>
                  <a:solidFill>
                    <a:srgbClr val="FFE930"/>
                  </a:solidFill>
                </a:uFill>
                <a:latin typeface="Arial"/>
                <a:ea typeface="Arial"/>
                <a:cs typeface="Arial"/>
                <a:sym typeface="Arial"/>
              </a:rPr>
              <a:t>110mph </a:t>
            </a:r>
            <a:r>
              <a:rPr sz="9000" b="1" i="1" spc="-90" dirty="0" smtClean="0">
                <a:solidFill>
                  <a:srgbClr val="FFE930"/>
                </a:solidFill>
                <a:uFill>
                  <a:solidFill>
                    <a:srgbClr val="FFE930"/>
                  </a:solidFill>
                </a:uFill>
                <a:latin typeface="Arial"/>
                <a:ea typeface="Arial"/>
                <a:cs typeface="Arial"/>
                <a:sym typeface="Arial"/>
              </a:rPr>
              <a:t>winds</a:t>
            </a:r>
            <a:r>
              <a:rPr lang="en-US" sz="9000" b="1" i="1" spc="-90" dirty="0" smtClean="0">
                <a:solidFill>
                  <a:srgbClr val="FFE930"/>
                </a:solidFill>
                <a:uFill>
                  <a:solidFill>
                    <a:srgbClr val="FFE930"/>
                  </a:solidFill>
                </a:uFill>
                <a:latin typeface="Arial"/>
                <a:ea typeface="Arial"/>
                <a:cs typeface="Arial"/>
                <a:sym typeface="Arial"/>
              </a:rPr>
              <a:t>.</a:t>
            </a:r>
            <a:endParaRPr sz="9000" b="1" i="1" spc="-90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Shape 260"/>
          <p:cNvSpPr/>
          <p:nvPr/>
        </p:nvSpPr>
        <p:spPr>
          <a:xfrm>
            <a:off x="1270000" y="1321057"/>
            <a:ext cx="8824531" cy="1523485"/>
          </a:xfrm>
          <a:prstGeom prst="rect">
            <a:avLst/>
          </a:prstGeom>
          <a:solidFill>
            <a:srgbClr val="FFE93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4800" tIns="0" rIns="304800" bIns="228600" anchor="ctr">
            <a:spAutoFit/>
          </a:bodyPr>
          <a:lstStyle>
            <a:lvl1pPr algn="l" defTabSz="457200">
              <a:lnSpc>
                <a:spcPct val="119999"/>
              </a:lnSpc>
              <a:defRPr sz="72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7200" b="1" dirty="0" smtClean="0">
                <a:solidFill>
                  <a:srgbClr val="595A59"/>
                </a:solidFill>
              </a:rPr>
              <a:t>Tues</a:t>
            </a:r>
            <a:r>
              <a:rPr sz="7200" b="1" dirty="0" smtClean="0">
                <a:solidFill>
                  <a:srgbClr val="595A59"/>
                </a:solidFill>
              </a:rPr>
              <a:t>day</a:t>
            </a:r>
            <a:r>
              <a:rPr sz="7200" b="1" dirty="0">
                <a:solidFill>
                  <a:srgbClr val="595A59"/>
                </a:solidFill>
              </a:rPr>
              <a:t>, August </a:t>
            </a:r>
            <a:r>
              <a:rPr lang="en-US" sz="7200" b="1" dirty="0" smtClean="0">
                <a:solidFill>
                  <a:srgbClr val="595A59"/>
                </a:solidFill>
              </a:rPr>
              <a:t>2</a:t>
            </a:r>
            <a:endParaRPr sz="7200" b="1" dirty="0">
              <a:solidFill>
                <a:srgbClr val="595A59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00948" y="1276350"/>
            <a:ext cx="2806700" cy="2921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529547" y="1432973"/>
            <a:ext cx="3217334" cy="5257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7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Pre-Event</a:t>
            </a:r>
            <a:endParaRPr kumimoji="0" lang="en-US" sz="27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527431" y="3310445"/>
            <a:ext cx="3217334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1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72 hours</a:t>
            </a:r>
            <a:endParaRPr kumimoji="0" lang="en-US" sz="41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6" name="droppedImage.pdf"/>
          <p:cNvPicPr/>
          <p:nvPr/>
        </p:nvPicPr>
        <p:blipFill>
          <a:blip r:embed="rId3">
            <a:alphaModFix amt="90000"/>
            <a:extLst/>
          </a:blip>
          <a:stretch>
            <a:fillRect/>
          </a:stretch>
        </p:blipFill>
        <p:spPr>
          <a:xfrm>
            <a:off x="3441700" y="5156205"/>
            <a:ext cx="17487900" cy="662940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260"/>
          <p:cNvSpPr/>
          <p:nvPr/>
        </p:nvSpPr>
        <p:spPr>
          <a:xfrm>
            <a:off x="1270000" y="1321057"/>
            <a:ext cx="8824531" cy="1523485"/>
          </a:xfrm>
          <a:prstGeom prst="rect">
            <a:avLst/>
          </a:prstGeom>
          <a:solidFill>
            <a:srgbClr val="FFE93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4800" tIns="0" rIns="304800" bIns="228600" anchor="ctr">
            <a:spAutoFit/>
          </a:bodyPr>
          <a:lstStyle>
            <a:lvl1pPr algn="l" defTabSz="457200">
              <a:lnSpc>
                <a:spcPct val="119999"/>
              </a:lnSpc>
              <a:defRPr sz="72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7200" b="1" dirty="0" smtClean="0">
                <a:solidFill>
                  <a:srgbClr val="595A59"/>
                </a:solidFill>
              </a:rPr>
              <a:t>Tues</a:t>
            </a:r>
            <a:r>
              <a:rPr sz="7200" b="1" dirty="0" smtClean="0">
                <a:solidFill>
                  <a:srgbClr val="595A59"/>
                </a:solidFill>
              </a:rPr>
              <a:t>day</a:t>
            </a:r>
            <a:r>
              <a:rPr sz="7200" b="1" dirty="0">
                <a:solidFill>
                  <a:srgbClr val="595A59"/>
                </a:solidFill>
              </a:rPr>
              <a:t>, August </a:t>
            </a:r>
            <a:r>
              <a:rPr lang="en-US" sz="7200" b="1" dirty="0" smtClean="0">
                <a:solidFill>
                  <a:srgbClr val="595A59"/>
                </a:solidFill>
              </a:rPr>
              <a:t>2</a:t>
            </a:r>
            <a:endParaRPr sz="7200" b="1" dirty="0">
              <a:solidFill>
                <a:srgbClr val="595A59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00948" y="1276350"/>
            <a:ext cx="2806700" cy="2921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529547" y="1432973"/>
            <a:ext cx="3217334" cy="5257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7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Pre-Event</a:t>
            </a:r>
            <a:endParaRPr kumimoji="0" lang="en-US" sz="27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527431" y="3310445"/>
            <a:ext cx="3217334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1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72 hours</a:t>
            </a:r>
            <a:endParaRPr kumimoji="0" lang="en-US" sz="41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sp>
        <p:nvSpPr>
          <p:cNvPr id="10" name="Shape 294"/>
          <p:cNvSpPr/>
          <p:nvPr/>
        </p:nvSpPr>
        <p:spPr>
          <a:xfrm>
            <a:off x="4152900" y="5499112"/>
            <a:ext cx="15824200" cy="2516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 anchorCtr="0">
            <a:spAutoFit/>
          </a:bodyPr>
          <a:lstStyle/>
          <a:p>
            <a:pPr lvl="0" algn="l" defTabSz="457200">
              <a:lnSpc>
                <a:spcPct val="90000"/>
              </a:lnSpc>
              <a:spcBef>
                <a:spcPts val="3100"/>
              </a:spcBef>
              <a:tabLst>
                <a:tab pos="165100" algn="l"/>
                <a:tab pos="1485900" algn="l"/>
              </a:tabLst>
              <a:defRPr sz="1800"/>
            </a:pPr>
            <a:r>
              <a:rPr sz="9000" b="1" spc="-90" dirty="0">
                <a:solidFill>
                  <a:srgbClr val="595959"/>
                </a:solidFill>
                <a:uFill>
                  <a:solidFill>
                    <a:srgbClr val="595A59"/>
                  </a:solidFill>
                </a:uFill>
                <a:latin typeface="Arial"/>
                <a:ea typeface="Arial"/>
                <a:cs typeface="Arial"/>
                <a:sym typeface="Arial"/>
              </a:rPr>
              <a:t>What key decisions need </a:t>
            </a:r>
            <a:br>
              <a:rPr sz="9000" b="1" spc="-90" dirty="0">
                <a:solidFill>
                  <a:srgbClr val="595959"/>
                </a:solidFill>
                <a:uFill>
                  <a:solidFill>
                    <a:srgbClr val="595A59"/>
                  </a:solidFill>
                </a:uFill>
                <a:latin typeface="Arial"/>
                <a:ea typeface="Arial"/>
                <a:cs typeface="Arial"/>
                <a:sym typeface="Arial"/>
              </a:rPr>
            </a:br>
            <a:r>
              <a:rPr sz="9000" b="1" spc="-90" dirty="0">
                <a:solidFill>
                  <a:srgbClr val="595959"/>
                </a:solidFill>
                <a:uFill>
                  <a:solidFill>
                    <a:srgbClr val="595A59"/>
                  </a:solidFill>
                </a:uFill>
                <a:latin typeface="Arial"/>
                <a:ea typeface="Arial"/>
                <a:cs typeface="Arial"/>
                <a:sym typeface="Arial"/>
              </a:rPr>
              <a:t>to be made?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5400000" y="11290300"/>
            <a:ext cx="21945600" cy="1143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 descr="Powerpt-74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1" name="Shape 69"/>
          <p:cNvSpPr/>
          <p:nvPr/>
        </p:nvSpPr>
        <p:spPr>
          <a:xfrm>
            <a:off x="1295400" y="3140076"/>
            <a:ext cx="21844000" cy="779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457200">
              <a:lnSpc>
                <a:spcPct val="119999"/>
              </a:lnSpc>
              <a:defRPr sz="28600" b="1">
                <a:solidFill>
                  <a:srgbClr val="FFE93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lnSpc>
                <a:spcPts val="29520"/>
              </a:lnSpc>
              <a:defRPr sz="1800" b="0">
                <a:solidFill>
                  <a:srgbClr val="000000"/>
                </a:solidFill>
              </a:defRPr>
            </a:pPr>
            <a:r>
              <a:rPr lang="en-US" sz="28600" b="1" dirty="0" smtClean="0">
                <a:solidFill>
                  <a:srgbClr val="FFE930"/>
                </a:solidFill>
              </a:rPr>
              <a:t>What is a </a:t>
            </a:r>
            <a:r>
              <a:rPr sz="28600" b="1" dirty="0" smtClean="0">
                <a:solidFill>
                  <a:srgbClr val="FFE930"/>
                </a:solidFill>
              </a:rPr>
              <a:t>Tabletop</a:t>
            </a:r>
            <a:r>
              <a:rPr sz="28600" b="1" dirty="0">
                <a:solidFill>
                  <a:srgbClr val="FFE930"/>
                </a:solidFill>
              </a:rPr>
              <a:t>?</a:t>
            </a:r>
          </a:p>
        </p:txBody>
      </p:sp>
      <p:pic>
        <p:nvPicPr>
          <p:cNvPr id="12" name="dropped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70000" y="11303000"/>
            <a:ext cx="21844001" cy="11377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dropped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70000" y="1270000"/>
            <a:ext cx="21844001" cy="113770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2127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5" name="droppedImage.pdf"/>
          <p:cNvPicPr/>
          <p:nvPr/>
        </p:nvPicPr>
        <p:blipFill>
          <a:blip r:embed="rId3">
            <a:alphaModFix amt="90000"/>
            <a:extLst/>
          </a:blip>
          <a:stretch>
            <a:fillRect/>
          </a:stretch>
        </p:blipFill>
        <p:spPr>
          <a:xfrm>
            <a:off x="3441700" y="5156205"/>
            <a:ext cx="17487900" cy="662940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260"/>
          <p:cNvSpPr/>
          <p:nvPr/>
        </p:nvSpPr>
        <p:spPr>
          <a:xfrm>
            <a:off x="1270000" y="1321057"/>
            <a:ext cx="8824531" cy="1523485"/>
          </a:xfrm>
          <a:prstGeom prst="rect">
            <a:avLst/>
          </a:prstGeom>
          <a:solidFill>
            <a:srgbClr val="FFE93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4800" tIns="0" rIns="304800" bIns="228600" anchor="ctr">
            <a:spAutoFit/>
          </a:bodyPr>
          <a:lstStyle>
            <a:lvl1pPr algn="l" defTabSz="457200">
              <a:lnSpc>
                <a:spcPct val="119999"/>
              </a:lnSpc>
              <a:defRPr sz="72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7200" b="1" dirty="0" smtClean="0">
                <a:solidFill>
                  <a:srgbClr val="595A59"/>
                </a:solidFill>
              </a:rPr>
              <a:t>Tues</a:t>
            </a:r>
            <a:r>
              <a:rPr sz="7200" b="1" dirty="0" smtClean="0">
                <a:solidFill>
                  <a:srgbClr val="595A59"/>
                </a:solidFill>
              </a:rPr>
              <a:t>day</a:t>
            </a:r>
            <a:r>
              <a:rPr sz="7200" b="1" dirty="0">
                <a:solidFill>
                  <a:srgbClr val="595A59"/>
                </a:solidFill>
              </a:rPr>
              <a:t>, August </a:t>
            </a:r>
            <a:r>
              <a:rPr lang="en-US" sz="7200" b="1" dirty="0" smtClean="0">
                <a:solidFill>
                  <a:srgbClr val="595A59"/>
                </a:solidFill>
              </a:rPr>
              <a:t>2</a:t>
            </a:r>
            <a:endParaRPr sz="7200" b="1" dirty="0">
              <a:solidFill>
                <a:srgbClr val="595A59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00948" y="1276350"/>
            <a:ext cx="2806700" cy="2921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529547" y="1432973"/>
            <a:ext cx="3217334" cy="5257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7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Pre-Event</a:t>
            </a:r>
            <a:endParaRPr kumimoji="0" lang="en-US" sz="27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527431" y="3310445"/>
            <a:ext cx="3217334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1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72 hours</a:t>
            </a:r>
            <a:endParaRPr kumimoji="0" lang="en-US" sz="41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sp>
        <p:nvSpPr>
          <p:cNvPr id="10" name="Shape 302"/>
          <p:cNvSpPr/>
          <p:nvPr/>
        </p:nvSpPr>
        <p:spPr>
          <a:xfrm>
            <a:off x="4152900" y="5495544"/>
            <a:ext cx="15798800" cy="2516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 anchorCtr="0">
            <a:spAutoFit/>
          </a:bodyPr>
          <a:lstStyle>
            <a:lvl1pPr algn="l" defTabSz="457200">
              <a:lnSpc>
                <a:spcPct val="90000"/>
              </a:lnSpc>
              <a:spcBef>
                <a:spcPts val="3100"/>
              </a:spcBef>
              <a:tabLst>
                <a:tab pos="165100" algn="l"/>
                <a:tab pos="1485900" algn="l"/>
              </a:tabLst>
              <a:defRPr sz="9000" b="1" spc="-90">
                <a:solidFill>
                  <a:srgbClr val="595A59"/>
                </a:solidFill>
                <a:uFill>
                  <a:solidFill>
                    <a:srgbClr val="595A59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 spc="0">
                <a:solidFill>
                  <a:srgbClr val="000000"/>
                </a:solidFill>
                <a:uFillTx/>
              </a:defRPr>
            </a:pPr>
            <a:r>
              <a:rPr sz="9000" b="1" spc="-90" dirty="0">
                <a:solidFill>
                  <a:srgbClr val="595959"/>
                </a:solidFill>
                <a:uFill>
                  <a:solidFill>
                    <a:srgbClr val="595A59"/>
                  </a:solidFill>
                </a:uFill>
              </a:rPr>
              <a:t>What are your tasks during </a:t>
            </a:r>
            <a:r>
              <a:rPr sz="9000" b="1" spc="-90" dirty="0" smtClean="0">
                <a:solidFill>
                  <a:srgbClr val="595959"/>
                </a:solidFill>
                <a:uFill>
                  <a:solidFill>
                    <a:srgbClr val="595A59"/>
                  </a:solidFill>
                </a:uFill>
              </a:rPr>
              <a:t>th</a:t>
            </a:r>
            <a:r>
              <a:rPr lang="en-US" sz="9000" b="1" spc="-90" dirty="0" smtClean="0">
                <a:solidFill>
                  <a:srgbClr val="595959"/>
                </a:solidFill>
                <a:uFill>
                  <a:solidFill>
                    <a:srgbClr val="595A59"/>
                  </a:solidFill>
                </a:uFill>
              </a:rPr>
              <a:t>is</a:t>
            </a:r>
            <a:r>
              <a:rPr sz="9000" b="1" spc="-90" dirty="0" smtClean="0">
                <a:solidFill>
                  <a:srgbClr val="595959"/>
                </a:solidFill>
                <a:uFill>
                  <a:solidFill>
                    <a:srgbClr val="595A59"/>
                  </a:solidFill>
                </a:uFill>
              </a:rPr>
              <a:t> </a:t>
            </a:r>
            <a:r>
              <a:rPr sz="9000" b="1" spc="-90" dirty="0">
                <a:solidFill>
                  <a:srgbClr val="595959"/>
                </a:solidFill>
                <a:uFill>
                  <a:solidFill>
                    <a:srgbClr val="595A59"/>
                  </a:solidFill>
                </a:uFill>
              </a:rPr>
              <a:t>operational period?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4" name="droppedImage.pdf"/>
          <p:cNvPicPr/>
          <p:nvPr/>
        </p:nvPicPr>
        <p:blipFill>
          <a:blip r:embed="rId3">
            <a:alphaModFix amt="90000"/>
            <a:extLst/>
          </a:blip>
          <a:stretch>
            <a:fillRect/>
          </a:stretch>
        </p:blipFill>
        <p:spPr>
          <a:xfrm>
            <a:off x="3441700" y="5156205"/>
            <a:ext cx="17487900" cy="662940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260"/>
          <p:cNvSpPr/>
          <p:nvPr/>
        </p:nvSpPr>
        <p:spPr>
          <a:xfrm>
            <a:off x="1270000" y="1321057"/>
            <a:ext cx="8824531" cy="1523485"/>
          </a:xfrm>
          <a:prstGeom prst="rect">
            <a:avLst/>
          </a:prstGeom>
          <a:solidFill>
            <a:srgbClr val="FFE93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4800" tIns="0" rIns="304800" bIns="228600" anchor="ctr">
            <a:spAutoFit/>
          </a:bodyPr>
          <a:lstStyle>
            <a:lvl1pPr algn="l" defTabSz="457200">
              <a:lnSpc>
                <a:spcPct val="119999"/>
              </a:lnSpc>
              <a:defRPr sz="72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7200" b="1" dirty="0" smtClean="0">
                <a:solidFill>
                  <a:srgbClr val="595A59"/>
                </a:solidFill>
              </a:rPr>
              <a:t>Tues</a:t>
            </a:r>
            <a:r>
              <a:rPr sz="7200" b="1" dirty="0" smtClean="0">
                <a:solidFill>
                  <a:srgbClr val="595A59"/>
                </a:solidFill>
              </a:rPr>
              <a:t>day</a:t>
            </a:r>
            <a:r>
              <a:rPr sz="7200" b="1" dirty="0">
                <a:solidFill>
                  <a:srgbClr val="595A59"/>
                </a:solidFill>
              </a:rPr>
              <a:t>, August </a:t>
            </a:r>
            <a:r>
              <a:rPr lang="en-US" sz="7200" b="1" dirty="0" smtClean="0">
                <a:solidFill>
                  <a:srgbClr val="595A59"/>
                </a:solidFill>
              </a:rPr>
              <a:t>2</a:t>
            </a:r>
            <a:endParaRPr sz="7200" b="1" dirty="0">
              <a:solidFill>
                <a:srgbClr val="595A59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00948" y="1276350"/>
            <a:ext cx="2806700" cy="2921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529547" y="1432973"/>
            <a:ext cx="3217334" cy="5257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7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Pre-Event</a:t>
            </a:r>
            <a:endParaRPr kumimoji="0" lang="en-US" sz="27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527431" y="3310445"/>
            <a:ext cx="3217334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1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72 hours</a:t>
            </a:r>
            <a:endParaRPr kumimoji="0" lang="en-US" sz="41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sp>
        <p:nvSpPr>
          <p:cNvPr id="10" name="Shape 310"/>
          <p:cNvSpPr/>
          <p:nvPr/>
        </p:nvSpPr>
        <p:spPr>
          <a:xfrm>
            <a:off x="4152900" y="5495544"/>
            <a:ext cx="15798800" cy="2516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 anchorCtr="0">
            <a:spAutoFit/>
          </a:bodyPr>
          <a:lstStyle>
            <a:lvl1pPr algn="l" defTabSz="457200">
              <a:lnSpc>
                <a:spcPct val="90000"/>
              </a:lnSpc>
              <a:spcBef>
                <a:spcPts val="3100"/>
              </a:spcBef>
              <a:tabLst>
                <a:tab pos="165100" algn="l"/>
                <a:tab pos="1485900" algn="l"/>
              </a:tabLst>
              <a:defRPr sz="9000" b="1" spc="-90">
                <a:solidFill>
                  <a:srgbClr val="595A59"/>
                </a:solidFill>
                <a:uFill>
                  <a:solidFill>
                    <a:srgbClr val="595A59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 spc="0">
                <a:solidFill>
                  <a:srgbClr val="000000"/>
                </a:solidFill>
                <a:uFillTx/>
              </a:defRPr>
            </a:pPr>
            <a:r>
              <a:rPr sz="9000" b="1" spc="-90" dirty="0">
                <a:solidFill>
                  <a:srgbClr val="595959"/>
                </a:solidFill>
                <a:uFill>
                  <a:solidFill>
                    <a:srgbClr val="595A59"/>
                  </a:solidFill>
                </a:uFill>
              </a:rPr>
              <a:t>How are you working and communicating with others?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hape 260"/>
          <p:cNvSpPr/>
          <p:nvPr/>
        </p:nvSpPr>
        <p:spPr>
          <a:xfrm>
            <a:off x="1270000" y="1321057"/>
            <a:ext cx="8824531" cy="1523485"/>
          </a:xfrm>
          <a:prstGeom prst="rect">
            <a:avLst/>
          </a:prstGeom>
          <a:solidFill>
            <a:srgbClr val="FFE93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4800" tIns="0" rIns="304800" bIns="228600" anchor="ctr">
            <a:spAutoFit/>
          </a:bodyPr>
          <a:lstStyle>
            <a:lvl1pPr algn="l" defTabSz="457200">
              <a:lnSpc>
                <a:spcPct val="119999"/>
              </a:lnSpc>
              <a:defRPr sz="72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7200" b="1" dirty="0" smtClean="0">
                <a:solidFill>
                  <a:srgbClr val="595A59"/>
                </a:solidFill>
              </a:rPr>
              <a:t>Tues</a:t>
            </a:r>
            <a:r>
              <a:rPr sz="7200" b="1" dirty="0" smtClean="0">
                <a:solidFill>
                  <a:srgbClr val="595A59"/>
                </a:solidFill>
              </a:rPr>
              <a:t>day</a:t>
            </a:r>
            <a:r>
              <a:rPr sz="7200" b="1" dirty="0">
                <a:solidFill>
                  <a:srgbClr val="595A59"/>
                </a:solidFill>
              </a:rPr>
              <a:t>, August </a:t>
            </a:r>
            <a:r>
              <a:rPr lang="en-US" sz="7200" b="1" dirty="0" smtClean="0">
                <a:solidFill>
                  <a:srgbClr val="595A59"/>
                </a:solidFill>
              </a:rPr>
              <a:t>2</a:t>
            </a:r>
            <a:endParaRPr sz="7200" b="1" dirty="0">
              <a:solidFill>
                <a:srgbClr val="595A59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00948" y="1276350"/>
            <a:ext cx="2806700" cy="2921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529547" y="1432973"/>
            <a:ext cx="3217334" cy="5257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7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Pre-Event</a:t>
            </a:r>
            <a:endParaRPr kumimoji="0" lang="en-US" sz="27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527431" y="3310445"/>
            <a:ext cx="3217334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1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72 hours</a:t>
            </a:r>
            <a:endParaRPr kumimoji="0" lang="en-US" sz="41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4600" y="5149854"/>
            <a:ext cx="21882100" cy="6629400"/>
          </a:xfrm>
          <a:prstGeom prst="rect">
            <a:avLst/>
          </a:prstGeom>
        </p:spPr>
      </p:pic>
      <p:sp>
        <p:nvSpPr>
          <p:cNvPr id="17" name="Shape 321"/>
          <p:cNvSpPr/>
          <p:nvPr/>
        </p:nvSpPr>
        <p:spPr>
          <a:xfrm>
            <a:off x="2170553" y="6832604"/>
            <a:ext cx="20070038" cy="2"/>
          </a:xfrm>
          <a:prstGeom prst="line">
            <a:avLst/>
          </a:prstGeom>
          <a:ln w="50800">
            <a:solidFill>
              <a:srgbClr val="595A5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" name="Shape 322"/>
          <p:cNvSpPr/>
          <p:nvPr/>
        </p:nvSpPr>
        <p:spPr>
          <a:xfrm>
            <a:off x="2170553" y="8229604"/>
            <a:ext cx="20070038" cy="2"/>
          </a:xfrm>
          <a:prstGeom prst="line">
            <a:avLst/>
          </a:prstGeom>
          <a:ln w="50800">
            <a:solidFill>
              <a:srgbClr val="595A5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" name="TextBox 18"/>
          <p:cNvSpPr txBox="1"/>
          <p:nvPr/>
        </p:nvSpPr>
        <p:spPr>
          <a:xfrm>
            <a:off x="2108200" y="5224974"/>
            <a:ext cx="20447000" cy="51868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 anchorCtr="0">
            <a:spAutoFit/>
          </a:bodyPr>
          <a:lstStyle/>
          <a:p>
            <a:pPr algn="l">
              <a:lnSpc>
                <a:spcPts val="10900"/>
              </a:lnSpc>
            </a:pPr>
            <a:r>
              <a:rPr lang="en-US" sz="6400" b="1" dirty="0">
                <a:solidFill>
                  <a:srgbClr val="595959"/>
                </a:solidFill>
                <a:latin typeface="Arial"/>
                <a:cs typeface="Arial"/>
              </a:rPr>
              <a:t>What key decisions need to be made?</a:t>
            </a:r>
          </a:p>
          <a:p>
            <a:pPr algn="l">
              <a:lnSpc>
                <a:spcPts val="10900"/>
              </a:lnSpc>
            </a:pPr>
            <a:r>
              <a:rPr lang="en-US" sz="6400" b="1" dirty="0">
                <a:solidFill>
                  <a:srgbClr val="595959"/>
                </a:solidFill>
                <a:latin typeface="Arial"/>
                <a:cs typeface="Arial"/>
              </a:rPr>
              <a:t>What are your tasks during this operational period?</a:t>
            </a:r>
          </a:p>
          <a:p>
            <a:pPr algn="l">
              <a:lnSpc>
                <a:spcPts val="10900"/>
              </a:lnSpc>
            </a:pPr>
            <a:r>
              <a:rPr lang="en-US" sz="6400" b="1" dirty="0">
                <a:solidFill>
                  <a:srgbClr val="595959"/>
                </a:solidFill>
                <a:latin typeface="Arial"/>
                <a:cs typeface="Arial"/>
              </a:rPr>
              <a:t>How are you working and </a:t>
            </a:r>
            <a:r>
              <a:rPr lang="en-US" sz="6400" b="1" dirty="0" smtClean="0">
                <a:solidFill>
                  <a:srgbClr val="595959"/>
                </a:solidFill>
                <a:latin typeface="Arial"/>
                <a:cs typeface="Arial"/>
              </a:rPr>
              <a:t>communicating </a:t>
            </a:r>
            <a:endParaRPr lang="en-US" sz="6400" b="1" dirty="0">
              <a:solidFill>
                <a:srgbClr val="595959"/>
              </a:solidFill>
              <a:latin typeface="Arial"/>
              <a:cs typeface="Arial"/>
            </a:endParaRPr>
          </a:p>
          <a:p>
            <a:pPr algn="l">
              <a:lnSpc>
                <a:spcPts val="6200"/>
              </a:lnSpc>
            </a:pPr>
            <a:r>
              <a:rPr lang="en-US" sz="6400" b="1" dirty="0">
                <a:solidFill>
                  <a:srgbClr val="595959"/>
                </a:solidFill>
                <a:latin typeface="Arial"/>
                <a:cs typeface="Arial"/>
              </a:rPr>
              <a:t>with others?</a:t>
            </a:r>
            <a:endParaRPr kumimoji="0" lang="en-US" sz="6400" b="1" u="none" strike="noStrike" cap="none" spc="0" normalizeH="0" baseline="0" dirty="0">
              <a:ln>
                <a:noFill/>
              </a:ln>
              <a:solidFill>
                <a:srgbClr val="595959"/>
              </a:solidFill>
              <a:effectLst/>
              <a:uFillTx/>
              <a:latin typeface="Arial"/>
              <a:cs typeface="Arial"/>
              <a:sym typeface="Gill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F0DC1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1344168" y="768096"/>
            <a:ext cx="8004532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7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Pre-Event</a:t>
            </a:r>
            <a:endParaRPr kumimoji="0" lang="en-US" sz="117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02833" y="8503330"/>
            <a:ext cx="13719306" cy="387285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5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48 hours</a:t>
            </a:r>
            <a:endParaRPr kumimoji="0" lang="en-US" sz="245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4799" y="2754681"/>
            <a:ext cx="6096000" cy="609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260"/>
          <p:cNvSpPr/>
          <p:nvPr/>
        </p:nvSpPr>
        <p:spPr>
          <a:xfrm>
            <a:off x="1270000" y="1321057"/>
            <a:ext cx="10209526" cy="1523485"/>
          </a:xfrm>
          <a:prstGeom prst="rect">
            <a:avLst/>
          </a:prstGeom>
          <a:solidFill>
            <a:srgbClr val="FFE93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4800" tIns="0" rIns="304800" bIns="228600" anchor="ctr">
            <a:spAutoFit/>
          </a:bodyPr>
          <a:lstStyle>
            <a:lvl1pPr algn="l" defTabSz="457200">
              <a:lnSpc>
                <a:spcPct val="119999"/>
              </a:lnSpc>
              <a:defRPr sz="72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7200" b="1" dirty="0" smtClean="0">
                <a:solidFill>
                  <a:srgbClr val="595A59"/>
                </a:solidFill>
              </a:rPr>
              <a:t>Wednes</a:t>
            </a:r>
            <a:r>
              <a:rPr sz="7200" b="1" dirty="0" smtClean="0">
                <a:solidFill>
                  <a:srgbClr val="595A59"/>
                </a:solidFill>
              </a:rPr>
              <a:t>day</a:t>
            </a:r>
            <a:r>
              <a:rPr sz="7200" b="1" dirty="0">
                <a:solidFill>
                  <a:srgbClr val="595A59"/>
                </a:solidFill>
              </a:rPr>
              <a:t>, August </a:t>
            </a:r>
            <a:r>
              <a:rPr lang="en-US" sz="7200" b="1" dirty="0" smtClean="0">
                <a:solidFill>
                  <a:srgbClr val="595A59"/>
                </a:solidFill>
              </a:rPr>
              <a:t>3</a:t>
            </a:r>
            <a:endParaRPr sz="7200" b="1" dirty="0">
              <a:solidFill>
                <a:srgbClr val="595A59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00948" y="1276350"/>
            <a:ext cx="2806700" cy="2921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529547" y="1432973"/>
            <a:ext cx="3217334" cy="5257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7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Pre-Event</a:t>
            </a:r>
            <a:endParaRPr kumimoji="0" lang="en-US" sz="27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561297" y="3310445"/>
            <a:ext cx="3217334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1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48 hours</a:t>
            </a:r>
            <a:endParaRPr kumimoji="0" lang="en-US" sz="41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19" name="Shape 419"/>
          <p:cNvSpPr/>
          <p:nvPr/>
        </p:nvSpPr>
        <p:spPr>
          <a:xfrm>
            <a:off x="3429000" y="5156200"/>
            <a:ext cx="17526000" cy="5715000"/>
          </a:xfrm>
          <a:prstGeom prst="rect">
            <a:avLst/>
          </a:prstGeom>
          <a:solidFill>
            <a:srgbClr val="595A59">
              <a:alpha val="8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20" name="Shape 420"/>
          <p:cNvSpPr/>
          <p:nvPr/>
        </p:nvSpPr>
        <p:spPr>
          <a:xfrm>
            <a:off x="4142232" y="5486400"/>
            <a:ext cx="16840200" cy="2516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 defTabSz="457200">
              <a:lnSpc>
                <a:spcPct val="90000"/>
              </a:lnSpc>
              <a:spcBef>
                <a:spcPts val="3100"/>
              </a:spcBef>
              <a:tabLst>
                <a:tab pos="165100" algn="l"/>
                <a:tab pos="1485900" algn="l"/>
              </a:tabLst>
              <a:defRPr sz="1800"/>
            </a:pPr>
            <a:r>
              <a:rPr sz="9000" b="1" i="1" spc="-9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rPr>
              <a:t>Area shelters </a:t>
            </a:r>
            <a:br>
              <a:rPr sz="9000" b="1" i="1" spc="-9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rPr>
            </a:br>
            <a:r>
              <a:rPr lang="en-US" sz="9000" b="1" i="1" spc="-90" dirty="0" smtClean="0">
                <a:solidFill>
                  <a:srgbClr val="FFE930"/>
                </a:solidFill>
                <a:uFill>
                  <a:solidFill>
                    <a:srgbClr val="FFE930"/>
                  </a:solidFill>
                </a:uFill>
                <a:latin typeface="Arial"/>
                <a:ea typeface="Arial"/>
                <a:cs typeface="Arial"/>
                <a:sym typeface="Arial"/>
              </a:rPr>
              <a:t>are opened.</a:t>
            </a:r>
            <a:endParaRPr sz="9000" b="1" i="1" spc="-90" dirty="0">
              <a:solidFill>
                <a:srgbClr val="FFE930"/>
              </a:solidFill>
              <a:uFill>
                <a:solidFill>
                  <a:srgbClr val="FFE93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Shape 260"/>
          <p:cNvSpPr/>
          <p:nvPr/>
        </p:nvSpPr>
        <p:spPr>
          <a:xfrm>
            <a:off x="1270000" y="1321057"/>
            <a:ext cx="10209526" cy="1523485"/>
          </a:xfrm>
          <a:prstGeom prst="rect">
            <a:avLst/>
          </a:prstGeom>
          <a:solidFill>
            <a:srgbClr val="FFE93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4800" tIns="0" rIns="304800" bIns="228600" anchor="ctr">
            <a:spAutoFit/>
          </a:bodyPr>
          <a:lstStyle>
            <a:lvl1pPr algn="l" defTabSz="457200">
              <a:lnSpc>
                <a:spcPct val="119999"/>
              </a:lnSpc>
              <a:defRPr sz="72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7200" b="1" dirty="0" smtClean="0">
                <a:solidFill>
                  <a:srgbClr val="595A59"/>
                </a:solidFill>
              </a:rPr>
              <a:t>Wednes</a:t>
            </a:r>
            <a:r>
              <a:rPr sz="7200" b="1" dirty="0" smtClean="0">
                <a:solidFill>
                  <a:srgbClr val="595A59"/>
                </a:solidFill>
              </a:rPr>
              <a:t>day</a:t>
            </a:r>
            <a:r>
              <a:rPr sz="7200" b="1" dirty="0">
                <a:solidFill>
                  <a:srgbClr val="595A59"/>
                </a:solidFill>
              </a:rPr>
              <a:t>, August </a:t>
            </a:r>
            <a:r>
              <a:rPr lang="en-US" sz="7200" b="1" dirty="0" smtClean="0">
                <a:solidFill>
                  <a:srgbClr val="595A59"/>
                </a:solidFill>
              </a:rPr>
              <a:t>3</a:t>
            </a:r>
            <a:endParaRPr sz="7200" b="1" dirty="0">
              <a:solidFill>
                <a:srgbClr val="595A59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00948" y="1276350"/>
            <a:ext cx="2806700" cy="2921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529547" y="1432973"/>
            <a:ext cx="3217334" cy="5257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7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Pre-Event</a:t>
            </a:r>
            <a:endParaRPr kumimoji="0" lang="en-US" sz="27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561297" y="3310445"/>
            <a:ext cx="3217334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1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48 hours</a:t>
            </a:r>
            <a:endParaRPr kumimoji="0" lang="en-US" sz="41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28" name="Shape 428"/>
          <p:cNvSpPr/>
          <p:nvPr/>
        </p:nvSpPr>
        <p:spPr>
          <a:xfrm>
            <a:off x="3429000" y="5156200"/>
            <a:ext cx="17526000" cy="5715000"/>
          </a:xfrm>
          <a:prstGeom prst="rect">
            <a:avLst/>
          </a:prstGeom>
          <a:solidFill>
            <a:srgbClr val="595A59">
              <a:alpha val="8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29" name="Shape 429"/>
          <p:cNvSpPr/>
          <p:nvPr/>
        </p:nvSpPr>
        <p:spPr>
          <a:xfrm>
            <a:off x="4142232" y="5486400"/>
            <a:ext cx="16840200" cy="2516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 defTabSz="457200">
              <a:lnSpc>
                <a:spcPct val="90000"/>
              </a:lnSpc>
              <a:spcBef>
                <a:spcPts val="3100"/>
              </a:spcBef>
              <a:tabLst>
                <a:tab pos="165100" algn="l"/>
                <a:tab pos="1485900" algn="l"/>
              </a:tabLst>
              <a:defRPr sz="1800"/>
            </a:pPr>
            <a:r>
              <a:rPr sz="9000" b="1" i="1" spc="-9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rPr>
              <a:t>First responder agencies </a:t>
            </a:r>
            <a:r>
              <a:rPr lang="en-US" sz="9000" b="1" i="1" spc="-90" dirty="0">
                <a:solidFill>
                  <a:srgbClr val="FFE930"/>
                </a:solidFill>
                <a:uFill>
                  <a:solidFill>
                    <a:srgbClr val="FFE930"/>
                  </a:solidFill>
                </a:u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9000" b="1" i="1" spc="-90" dirty="0">
                <a:solidFill>
                  <a:srgbClr val="FFE930"/>
                </a:solidFill>
                <a:uFill>
                  <a:solidFill>
                    <a:srgbClr val="FFE930"/>
                  </a:solidFill>
                </a:uFill>
                <a:latin typeface="Arial"/>
                <a:ea typeface="Arial"/>
                <a:cs typeface="Arial"/>
                <a:sym typeface="Arial"/>
              </a:rPr>
            </a:br>
            <a:r>
              <a:rPr lang="en-US" sz="9000" b="1" i="1" spc="-90" dirty="0" smtClean="0">
                <a:solidFill>
                  <a:srgbClr val="FFE930"/>
                </a:solidFill>
                <a:uFill>
                  <a:solidFill>
                    <a:srgbClr val="FFE930"/>
                  </a:solidFill>
                </a:uFill>
                <a:latin typeface="Arial"/>
                <a:ea typeface="Arial"/>
                <a:cs typeface="Arial"/>
                <a:sym typeface="Arial"/>
              </a:rPr>
              <a:t>put on emergency footing.</a:t>
            </a:r>
            <a:endParaRPr sz="9000" b="1" i="1" spc="-90" dirty="0">
              <a:solidFill>
                <a:srgbClr val="FFE930"/>
              </a:solidFill>
              <a:uFill>
                <a:solidFill>
                  <a:srgbClr val="FFE93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Shape 260"/>
          <p:cNvSpPr/>
          <p:nvPr/>
        </p:nvSpPr>
        <p:spPr>
          <a:xfrm>
            <a:off x="1270000" y="1321057"/>
            <a:ext cx="10209526" cy="1523485"/>
          </a:xfrm>
          <a:prstGeom prst="rect">
            <a:avLst/>
          </a:prstGeom>
          <a:solidFill>
            <a:srgbClr val="FFE93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4800" tIns="0" rIns="304800" bIns="228600" anchor="ctr">
            <a:spAutoFit/>
          </a:bodyPr>
          <a:lstStyle>
            <a:lvl1pPr algn="l" defTabSz="457200">
              <a:lnSpc>
                <a:spcPct val="119999"/>
              </a:lnSpc>
              <a:defRPr sz="72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7200" b="1" dirty="0" smtClean="0">
                <a:solidFill>
                  <a:srgbClr val="595A59"/>
                </a:solidFill>
              </a:rPr>
              <a:t>Wednes</a:t>
            </a:r>
            <a:r>
              <a:rPr sz="7200" b="1" dirty="0" smtClean="0">
                <a:solidFill>
                  <a:srgbClr val="595A59"/>
                </a:solidFill>
              </a:rPr>
              <a:t>day</a:t>
            </a:r>
            <a:r>
              <a:rPr sz="7200" b="1" dirty="0">
                <a:solidFill>
                  <a:srgbClr val="595A59"/>
                </a:solidFill>
              </a:rPr>
              <a:t>, August </a:t>
            </a:r>
            <a:r>
              <a:rPr lang="en-US" sz="7200" b="1" dirty="0" smtClean="0">
                <a:solidFill>
                  <a:srgbClr val="595A59"/>
                </a:solidFill>
              </a:rPr>
              <a:t>3</a:t>
            </a:r>
            <a:endParaRPr sz="7200" b="1" dirty="0">
              <a:solidFill>
                <a:srgbClr val="595A59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00948" y="1276350"/>
            <a:ext cx="2806700" cy="2921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529547" y="1432973"/>
            <a:ext cx="3217334" cy="5257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7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Pre-Event</a:t>
            </a:r>
            <a:endParaRPr kumimoji="0" lang="en-US" sz="27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561297" y="3310445"/>
            <a:ext cx="3217334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1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48 hours</a:t>
            </a:r>
            <a:endParaRPr kumimoji="0" lang="en-US" sz="41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37" name="Shape 437"/>
          <p:cNvSpPr/>
          <p:nvPr/>
        </p:nvSpPr>
        <p:spPr>
          <a:xfrm>
            <a:off x="3429000" y="5156200"/>
            <a:ext cx="17526000" cy="5715000"/>
          </a:xfrm>
          <a:prstGeom prst="rect">
            <a:avLst/>
          </a:prstGeom>
          <a:solidFill>
            <a:srgbClr val="595A59">
              <a:alpha val="8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38" name="Shape 438"/>
          <p:cNvSpPr/>
          <p:nvPr/>
        </p:nvSpPr>
        <p:spPr>
          <a:xfrm>
            <a:off x="4142232" y="5486400"/>
            <a:ext cx="16840200" cy="2516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 defTabSz="457200">
              <a:lnSpc>
                <a:spcPct val="90000"/>
              </a:lnSpc>
              <a:spcBef>
                <a:spcPts val="3100"/>
              </a:spcBef>
              <a:tabLst>
                <a:tab pos="165100" algn="l"/>
                <a:tab pos="1485900" algn="l"/>
              </a:tabLst>
              <a:defRPr sz="1800"/>
            </a:pPr>
            <a:r>
              <a:rPr sz="9000" b="1" i="1" spc="-9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rPr>
              <a:t>News coverage </a:t>
            </a:r>
            <a:br>
              <a:rPr sz="9000" b="1" i="1" spc="-9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rPr>
            </a:br>
            <a:r>
              <a:rPr sz="9000" b="1" i="1" spc="-90" dirty="0" smtClean="0">
                <a:solidFill>
                  <a:srgbClr val="FFE930"/>
                </a:solidFill>
                <a:uFill>
                  <a:solidFill>
                    <a:srgbClr val="FFE930"/>
                  </a:solidFill>
                </a:uFill>
                <a:latin typeface="Arial"/>
                <a:ea typeface="Arial"/>
                <a:cs typeface="Arial"/>
                <a:sym typeface="Arial"/>
              </a:rPr>
              <a:t>intensifies</a:t>
            </a:r>
            <a:r>
              <a:rPr lang="en-US" sz="9000" b="1" i="1" spc="-90" dirty="0" smtClean="0">
                <a:solidFill>
                  <a:srgbClr val="FFE930"/>
                </a:solidFill>
                <a:uFill>
                  <a:solidFill>
                    <a:srgbClr val="FFE930"/>
                  </a:solidFill>
                </a:uFill>
                <a:latin typeface="Arial"/>
                <a:ea typeface="Arial"/>
                <a:cs typeface="Arial"/>
                <a:sym typeface="Arial"/>
              </a:rPr>
              <a:t>.</a:t>
            </a:r>
            <a:endParaRPr sz="9000" b="1" i="1" spc="-90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Shape 260"/>
          <p:cNvSpPr/>
          <p:nvPr/>
        </p:nvSpPr>
        <p:spPr>
          <a:xfrm>
            <a:off x="1270000" y="1321057"/>
            <a:ext cx="10209526" cy="1523485"/>
          </a:xfrm>
          <a:prstGeom prst="rect">
            <a:avLst/>
          </a:prstGeom>
          <a:solidFill>
            <a:srgbClr val="FFE93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4800" tIns="0" rIns="304800" bIns="228600" anchor="ctr">
            <a:spAutoFit/>
          </a:bodyPr>
          <a:lstStyle>
            <a:lvl1pPr algn="l" defTabSz="457200">
              <a:lnSpc>
                <a:spcPct val="119999"/>
              </a:lnSpc>
              <a:defRPr sz="72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7200" b="1" dirty="0" smtClean="0">
                <a:solidFill>
                  <a:srgbClr val="595A59"/>
                </a:solidFill>
              </a:rPr>
              <a:t>Wednes</a:t>
            </a:r>
            <a:r>
              <a:rPr sz="7200" b="1" dirty="0" smtClean="0">
                <a:solidFill>
                  <a:srgbClr val="595A59"/>
                </a:solidFill>
              </a:rPr>
              <a:t>day</a:t>
            </a:r>
            <a:r>
              <a:rPr sz="7200" b="1" dirty="0">
                <a:solidFill>
                  <a:srgbClr val="595A59"/>
                </a:solidFill>
              </a:rPr>
              <a:t>, August </a:t>
            </a:r>
            <a:r>
              <a:rPr lang="en-US" sz="7200" b="1" dirty="0" smtClean="0">
                <a:solidFill>
                  <a:srgbClr val="595A59"/>
                </a:solidFill>
              </a:rPr>
              <a:t>3</a:t>
            </a:r>
            <a:endParaRPr sz="7200" b="1" dirty="0">
              <a:solidFill>
                <a:srgbClr val="595A59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00948" y="1276350"/>
            <a:ext cx="2806700" cy="2921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529547" y="1432973"/>
            <a:ext cx="3217334" cy="5257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7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Pre-Event</a:t>
            </a:r>
            <a:endParaRPr kumimoji="0" lang="en-US" sz="27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561297" y="3310445"/>
            <a:ext cx="3217334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1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48 hours</a:t>
            </a:r>
            <a:endParaRPr kumimoji="0" lang="en-US" sz="41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260"/>
          <p:cNvSpPr/>
          <p:nvPr/>
        </p:nvSpPr>
        <p:spPr>
          <a:xfrm>
            <a:off x="1270000" y="1321057"/>
            <a:ext cx="10209526" cy="1523485"/>
          </a:xfrm>
          <a:prstGeom prst="rect">
            <a:avLst/>
          </a:prstGeom>
          <a:solidFill>
            <a:srgbClr val="FFE93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4800" tIns="0" rIns="304800" bIns="228600" anchor="ctr">
            <a:spAutoFit/>
          </a:bodyPr>
          <a:lstStyle>
            <a:lvl1pPr algn="l" defTabSz="457200">
              <a:lnSpc>
                <a:spcPct val="119999"/>
              </a:lnSpc>
              <a:defRPr sz="72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7200" b="1" dirty="0" smtClean="0">
                <a:solidFill>
                  <a:srgbClr val="595A59"/>
                </a:solidFill>
              </a:rPr>
              <a:t>Wednes</a:t>
            </a:r>
            <a:r>
              <a:rPr sz="7200" b="1" dirty="0" smtClean="0">
                <a:solidFill>
                  <a:srgbClr val="595A59"/>
                </a:solidFill>
              </a:rPr>
              <a:t>day</a:t>
            </a:r>
            <a:r>
              <a:rPr sz="7200" b="1" dirty="0">
                <a:solidFill>
                  <a:srgbClr val="595A59"/>
                </a:solidFill>
              </a:rPr>
              <a:t>, August </a:t>
            </a:r>
            <a:r>
              <a:rPr lang="en-US" sz="7200" b="1" dirty="0" smtClean="0">
                <a:solidFill>
                  <a:srgbClr val="595A59"/>
                </a:solidFill>
              </a:rPr>
              <a:t>3</a:t>
            </a:r>
            <a:endParaRPr sz="7200" b="1" dirty="0">
              <a:solidFill>
                <a:srgbClr val="595A59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00948" y="1276350"/>
            <a:ext cx="2806700" cy="2921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529547" y="1432973"/>
            <a:ext cx="3217334" cy="5257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7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Pre-Event</a:t>
            </a:r>
            <a:endParaRPr kumimoji="0" lang="en-US" sz="27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561297" y="3310445"/>
            <a:ext cx="3217334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1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48 hours</a:t>
            </a:r>
            <a:endParaRPr kumimoji="0" lang="en-US" sz="41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pic>
        <p:nvPicPr>
          <p:cNvPr id="12" name="droppedImage.pdf"/>
          <p:cNvPicPr/>
          <p:nvPr/>
        </p:nvPicPr>
        <p:blipFill>
          <a:blip r:embed="rId4">
            <a:alphaModFix amt="90000"/>
            <a:extLst/>
          </a:blip>
          <a:stretch>
            <a:fillRect/>
          </a:stretch>
        </p:blipFill>
        <p:spPr>
          <a:xfrm>
            <a:off x="3441700" y="5156205"/>
            <a:ext cx="17487900" cy="6629400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hape 294"/>
          <p:cNvSpPr/>
          <p:nvPr/>
        </p:nvSpPr>
        <p:spPr>
          <a:xfrm>
            <a:off x="4152900" y="5499112"/>
            <a:ext cx="15824200" cy="2516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 anchorCtr="0">
            <a:spAutoFit/>
          </a:bodyPr>
          <a:lstStyle/>
          <a:p>
            <a:pPr lvl="0" algn="l" defTabSz="457200">
              <a:lnSpc>
                <a:spcPct val="90000"/>
              </a:lnSpc>
              <a:spcBef>
                <a:spcPts val="3100"/>
              </a:spcBef>
              <a:tabLst>
                <a:tab pos="165100" algn="l"/>
                <a:tab pos="1485900" algn="l"/>
              </a:tabLst>
              <a:defRPr sz="1800"/>
            </a:pPr>
            <a:r>
              <a:rPr sz="9000" b="1" spc="-90" dirty="0">
                <a:solidFill>
                  <a:srgbClr val="595959"/>
                </a:solidFill>
                <a:uFill>
                  <a:solidFill>
                    <a:srgbClr val="595A59"/>
                  </a:solidFill>
                </a:uFill>
                <a:latin typeface="Arial"/>
                <a:ea typeface="Arial"/>
                <a:cs typeface="Arial"/>
                <a:sym typeface="Arial"/>
              </a:rPr>
              <a:t>What key decisions need </a:t>
            </a:r>
            <a:br>
              <a:rPr sz="9000" b="1" spc="-90" dirty="0">
                <a:solidFill>
                  <a:srgbClr val="595959"/>
                </a:solidFill>
                <a:uFill>
                  <a:solidFill>
                    <a:srgbClr val="595A59"/>
                  </a:solidFill>
                </a:uFill>
                <a:latin typeface="Arial"/>
                <a:ea typeface="Arial"/>
                <a:cs typeface="Arial"/>
                <a:sym typeface="Arial"/>
              </a:rPr>
            </a:br>
            <a:r>
              <a:rPr sz="9000" b="1" spc="-90" dirty="0">
                <a:solidFill>
                  <a:srgbClr val="595959"/>
                </a:solidFill>
                <a:uFill>
                  <a:solidFill>
                    <a:srgbClr val="595A59"/>
                  </a:solidFill>
                </a:uFill>
                <a:latin typeface="Arial"/>
                <a:ea typeface="Arial"/>
                <a:cs typeface="Arial"/>
                <a:sym typeface="Arial"/>
              </a:rPr>
              <a:t>to be made?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260"/>
          <p:cNvSpPr/>
          <p:nvPr/>
        </p:nvSpPr>
        <p:spPr>
          <a:xfrm>
            <a:off x="1270000" y="1321057"/>
            <a:ext cx="10209526" cy="1523485"/>
          </a:xfrm>
          <a:prstGeom prst="rect">
            <a:avLst/>
          </a:prstGeom>
          <a:solidFill>
            <a:srgbClr val="FFE93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4800" tIns="0" rIns="304800" bIns="228600" anchor="ctr">
            <a:spAutoFit/>
          </a:bodyPr>
          <a:lstStyle>
            <a:lvl1pPr algn="l" defTabSz="457200">
              <a:lnSpc>
                <a:spcPct val="119999"/>
              </a:lnSpc>
              <a:defRPr sz="72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7200" b="1" dirty="0" smtClean="0">
                <a:solidFill>
                  <a:srgbClr val="595A59"/>
                </a:solidFill>
              </a:rPr>
              <a:t>Wednes</a:t>
            </a:r>
            <a:r>
              <a:rPr sz="7200" b="1" dirty="0" smtClean="0">
                <a:solidFill>
                  <a:srgbClr val="595A59"/>
                </a:solidFill>
              </a:rPr>
              <a:t>day</a:t>
            </a:r>
            <a:r>
              <a:rPr sz="7200" b="1" dirty="0">
                <a:solidFill>
                  <a:srgbClr val="595A59"/>
                </a:solidFill>
              </a:rPr>
              <a:t>, August </a:t>
            </a:r>
            <a:r>
              <a:rPr lang="en-US" sz="7200" b="1" dirty="0" smtClean="0">
                <a:solidFill>
                  <a:srgbClr val="595A59"/>
                </a:solidFill>
              </a:rPr>
              <a:t>3</a:t>
            </a:r>
            <a:endParaRPr sz="7200" b="1" dirty="0">
              <a:solidFill>
                <a:srgbClr val="595A59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00948" y="1276350"/>
            <a:ext cx="2806700" cy="2921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529547" y="1432973"/>
            <a:ext cx="3217334" cy="5257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7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Pre-Event</a:t>
            </a:r>
            <a:endParaRPr kumimoji="0" lang="en-US" sz="27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561297" y="3310445"/>
            <a:ext cx="3217334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1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48 hours</a:t>
            </a:r>
            <a:endParaRPr kumimoji="0" lang="en-US" sz="41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pic>
        <p:nvPicPr>
          <p:cNvPr id="12" name="droppedImage.pdf"/>
          <p:cNvPicPr/>
          <p:nvPr/>
        </p:nvPicPr>
        <p:blipFill>
          <a:blip r:embed="rId4">
            <a:alphaModFix amt="90000"/>
            <a:extLst/>
          </a:blip>
          <a:stretch>
            <a:fillRect/>
          </a:stretch>
        </p:blipFill>
        <p:spPr>
          <a:xfrm>
            <a:off x="3441700" y="5156205"/>
            <a:ext cx="17487900" cy="6629400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Shape 302"/>
          <p:cNvSpPr/>
          <p:nvPr/>
        </p:nvSpPr>
        <p:spPr>
          <a:xfrm>
            <a:off x="4152900" y="5495544"/>
            <a:ext cx="15798800" cy="2516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 anchorCtr="0">
            <a:spAutoFit/>
          </a:bodyPr>
          <a:lstStyle>
            <a:lvl1pPr algn="l" defTabSz="457200">
              <a:lnSpc>
                <a:spcPct val="90000"/>
              </a:lnSpc>
              <a:spcBef>
                <a:spcPts val="3100"/>
              </a:spcBef>
              <a:tabLst>
                <a:tab pos="165100" algn="l"/>
                <a:tab pos="1485900" algn="l"/>
              </a:tabLst>
              <a:defRPr sz="9000" b="1" spc="-90">
                <a:solidFill>
                  <a:srgbClr val="595A59"/>
                </a:solidFill>
                <a:uFill>
                  <a:solidFill>
                    <a:srgbClr val="595A59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 spc="0">
                <a:solidFill>
                  <a:srgbClr val="000000"/>
                </a:solidFill>
                <a:uFillTx/>
              </a:defRPr>
            </a:pPr>
            <a:r>
              <a:rPr sz="9000" b="1" spc="-90" dirty="0">
                <a:solidFill>
                  <a:srgbClr val="595959"/>
                </a:solidFill>
                <a:uFill>
                  <a:solidFill>
                    <a:srgbClr val="595A59"/>
                  </a:solidFill>
                </a:uFill>
              </a:rPr>
              <a:t>What are your tasks </a:t>
            </a:r>
            <a:r>
              <a:rPr sz="9000" b="1" spc="-90" dirty="0" smtClean="0">
                <a:solidFill>
                  <a:srgbClr val="595959"/>
                </a:solidFill>
                <a:uFill>
                  <a:solidFill>
                    <a:srgbClr val="595A59"/>
                  </a:solidFill>
                </a:uFill>
              </a:rPr>
              <a:t>during </a:t>
            </a:r>
            <a:r>
              <a:rPr lang="en-US" sz="9000" b="1" spc="-90" dirty="0" smtClean="0">
                <a:solidFill>
                  <a:srgbClr val="595959"/>
                </a:solidFill>
                <a:uFill>
                  <a:solidFill>
                    <a:srgbClr val="595A59"/>
                  </a:solidFill>
                </a:uFill>
              </a:rPr>
              <a:t>this</a:t>
            </a:r>
            <a:r>
              <a:rPr sz="9000" b="1" spc="-90" dirty="0" smtClean="0">
                <a:solidFill>
                  <a:srgbClr val="595959"/>
                </a:solidFill>
                <a:uFill>
                  <a:solidFill>
                    <a:srgbClr val="595A59"/>
                  </a:solidFill>
                </a:uFill>
              </a:rPr>
              <a:t> </a:t>
            </a:r>
            <a:r>
              <a:rPr sz="9000" b="1" spc="-90" dirty="0">
                <a:solidFill>
                  <a:srgbClr val="595959"/>
                </a:solidFill>
                <a:uFill>
                  <a:solidFill>
                    <a:srgbClr val="595A59"/>
                  </a:solidFill>
                </a:uFill>
              </a:rPr>
              <a:t>operational period?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89" name="Shape 89"/>
          <p:cNvSpPr/>
          <p:nvPr/>
        </p:nvSpPr>
        <p:spPr>
          <a:xfrm>
            <a:off x="1308100" y="493776"/>
            <a:ext cx="21844000" cy="21544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457200">
              <a:lnSpc>
                <a:spcPct val="119999"/>
              </a:lnSpc>
              <a:defRPr sz="120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2000" b="1" dirty="0">
                <a:solidFill>
                  <a:srgbClr val="595A59"/>
                </a:solidFill>
              </a:rPr>
              <a:t>Training for real life </a:t>
            </a:r>
            <a:r>
              <a:rPr lang="en-US" sz="12000" b="1" dirty="0" smtClean="0">
                <a:solidFill>
                  <a:srgbClr val="595A59"/>
                </a:solidFill>
              </a:rPr>
              <a:t>disaster</a:t>
            </a:r>
            <a:endParaRPr sz="12000" b="1" dirty="0">
              <a:solidFill>
                <a:srgbClr val="595A59"/>
              </a:solidFill>
            </a:endParaRPr>
          </a:p>
        </p:txBody>
      </p:sp>
      <p:pic>
        <p:nvPicPr>
          <p:cNvPr id="90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33500" y="11518900"/>
            <a:ext cx="21844001" cy="93545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Shape 125"/>
          <p:cNvSpPr/>
          <p:nvPr/>
        </p:nvSpPr>
        <p:spPr>
          <a:xfrm flipV="1">
            <a:off x="1349804" y="6739997"/>
            <a:ext cx="21670833" cy="2435"/>
          </a:xfrm>
          <a:prstGeom prst="line">
            <a:avLst/>
          </a:prstGeom>
          <a:ln w="50800">
            <a:solidFill>
              <a:srgbClr val="595A5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" name="Shape 127"/>
          <p:cNvSpPr/>
          <p:nvPr/>
        </p:nvSpPr>
        <p:spPr>
          <a:xfrm flipV="1">
            <a:off x="1349804" y="8251297"/>
            <a:ext cx="21670833" cy="2435"/>
          </a:xfrm>
          <a:prstGeom prst="line">
            <a:avLst/>
          </a:prstGeom>
          <a:ln w="50800">
            <a:solidFill>
              <a:srgbClr val="595A5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" name="Shape 129"/>
          <p:cNvSpPr/>
          <p:nvPr/>
        </p:nvSpPr>
        <p:spPr>
          <a:xfrm flipV="1">
            <a:off x="1349804" y="5254097"/>
            <a:ext cx="21670833" cy="2435"/>
          </a:xfrm>
          <a:prstGeom prst="line">
            <a:avLst/>
          </a:prstGeom>
          <a:ln w="50800">
            <a:solidFill>
              <a:srgbClr val="595A5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" name="Shape 92"/>
          <p:cNvSpPr/>
          <p:nvPr/>
        </p:nvSpPr>
        <p:spPr>
          <a:xfrm>
            <a:off x="1422400" y="3577599"/>
            <a:ext cx="21361400" cy="6088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l" defTabSz="457200">
              <a:lnSpc>
                <a:spcPct val="119999"/>
              </a:lnSpc>
              <a:defRPr sz="74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lnSpc>
                <a:spcPts val="12000"/>
              </a:lnSpc>
              <a:defRPr sz="1800" b="0">
                <a:solidFill>
                  <a:srgbClr val="000000"/>
                </a:solidFill>
              </a:defRPr>
            </a:pPr>
            <a:r>
              <a:rPr lang="en-US" sz="7400" b="1" dirty="0" smtClean="0">
                <a:solidFill>
                  <a:srgbClr val="595959"/>
                </a:solidFill>
              </a:rPr>
              <a:t>Tests our ability to respond.</a:t>
            </a:r>
          </a:p>
          <a:p>
            <a:pPr lvl="0">
              <a:lnSpc>
                <a:spcPts val="12000"/>
              </a:lnSpc>
              <a:defRPr sz="1800" b="0">
                <a:solidFill>
                  <a:srgbClr val="000000"/>
                </a:solidFill>
              </a:defRPr>
            </a:pPr>
            <a:r>
              <a:rPr lang="en-US" sz="7400" b="1" dirty="0" smtClean="0">
                <a:solidFill>
                  <a:srgbClr val="595959"/>
                </a:solidFill>
              </a:rPr>
              <a:t>Includes a simulated disaster scenario. </a:t>
            </a:r>
          </a:p>
          <a:p>
            <a:pPr lvl="0">
              <a:lnSpc>
                <a:spcPts val="12000"/>
              </a:lnSpc>
              <a:defRPr sz="1800" b="0">
                <a:solidFill>
                  <a:srgbClr val="000000"/>
                </a:solidFill>
              </a:defRPr>
            </a:pPr>
            <a:r>
              <a:rPr lang="en-US" sz="7400" b="1" dirty="0" smtClean="0">
                <a:solidFill>
                  <a:srgbClr val="595959"/>
                </a:solidFill>
              </a:rPr>
              <a:t>Tests the strength of our </a:t>
            </a:r>
            <a:r>
              <a:rPr lang="en-US" sz="7400" b="1" i="1" dirty="0" smtClean="0">
                <a:solidFill>
                  <a:srgbClr val="595959"/>
                </a:solidFill>
              </a:rPr>
              <a:t>Job Action Packets</a:t>
            </a:r>
            <a:r>
              <a:rPr lang="en-US" sz="7400" b="1" dirty="0" smtClean="0">
                <a:solidFill>
                  <a:srgbClr val="595959"/>
                </a:solidFill>
              </a:rPr>
              <a:t>.</a:t>
            </a:r>
          </a:p>
          <a:p>
            <a:pPr lvl="0">
              <a:lnSpc>
                <a:spcPts val="12000"/>
              </a:lnSpc>
              <a:defRPr sz="1800" b="0">
                <a:solidFill>
                  <a:srgbClr val="000000"/>
                </a:solidFill>
              </a:defRPr>
            </a:pPr>
            <a:r>
              <a:rPr lang="en-US" sz="7400" b="1" dirty="0" smtClean="0">
                <a:solidFill>
                  <a:srgbClr val="595959"/>
                </a:solidFill>
              </a:rPr>
              <a:t>Let us practice communication between r</a:t>
            </a:r>
            <a:r>
              <a:rPr lang="en-US" sz="7400" b="1" dirty="0" smtClean="0">
                <a:solidFill>
                  <a:srgbClr val="595A59"/>
                </a:solidFill>
              </a:rPr>
              <a:t>oles.</a:t>
            </a:r>
            <a:endParaRPr sz="7400" b="1" dirty="0">
              <a:solidFill>
                <a:srgbClr val="595A5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260"/>
          <p:cNvSpPr/>
          <p:nvPr/>
        </p:nvSpPr>
        <p:spPr>
          <a:xfrm>
            <a:off x="1270000" y="1321057"/>
            <a:ext cx="10209526" cy="1523485"/>
          </a:xfrm>
          <a:prstGeom prst="rect">
            <a:avLst/>
          </a:prstGeom>
          <a:solidFill>
            <a:srgbClr val="FFE93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4800" tIns="0" rIns="304800" bIns="228600" anchor="ctr">
            <a:spAutoFit/>
          </a:bodyPr>
          <a:lstStyle>
            <a:lvl1pPr algn="l" defTabSz="457200">
              <a:lnSpc>
                <a:spcPct val="119999"/>
              </a:lnSpc>
              <a:defRPr sz="72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7200" b="1" dirty="0" smtClean="0">
                <a:solidFill>
                  <a:srgbClr val="595A59"/>
                </a:solidFill>
              </a:rPr>
              <a:t>Wednes</a:t>
            </a:r>
            <a:r>
              <a:rPr sz="7200" b="1" dirty="0" smtClean="0">
                <a:solidFill>
                  <a:srgbClr val="595A59"/>
                </a:solidFill>
              </a:rPr>
              <a:t>day</a:t>
            </a:r>
            <a:r>
              <a:rPr sz="7200" b="1" dirty="0">
                <a:solidFill>
                  <a:srgbClr val="595A59"/>
                </a:solidFill>
              </a:rPr>
              <a:t>, August </a:t>
            </a:r>
            <a:r>
              <a:rPr lang="en-US" sz="7200" b="1" dirty="0" smtClean="0">
                <a:solidFill>
                  <a:srgbClr val="595A59"/>
                </a:solidFill>
              </a:rPr>
              <a:t>3</a:t>
            </a:r>
            <a:endParaRPr sz="7200" b="1" dirty="0">
              <a:solidFill>
                <a:srgbClr val="595A59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00948" y="1276350"/>
            <a:ext cx="2806700" cy="2921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529547" y="1432973"/>
            <a:ext cx="3217334" cy="5257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7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Pre-Event</a:t>
            </a:r>
            <a:endParaRPr kumimoji="0" lang="en-US" sz="27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561297" y="3310445"/>
            <a:ext cx="3217334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1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48 hours</a:t>
            </a:r>
            <a:endParaRPr kumimoji="0" lang="en-US" sz="41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pic>
        <p:nvPicPr>
          <p:cNvPr id="11" name="droppedImage.pdf"/>
          <p:cNvPicPr/>
          <p:nvPr/>
        </p:nvPicPr>
        <p:blipFill>
          <a:blip r:embed="rId4">
            <a:alphaModFix amt="90000"/>
            <a:extLst/>
          </a:blip>
          <a:stretch>
            <a:fillRect/>
          </a:stretch>
        </p:blipFill>
        <p:spPr>
          <a:xfrm>
            <a:off x="3441700" y="5156205"/>
            <a:ext cx="17487900" cy="6629400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Shape 310"/>
          <p:cNvSpPr/>
          <p:nvPr/>
        </p:nvSpPr>
        <p:spPr>
          <a:xfrm>
            <a:off x="4152900" y="5495544"/>
            <a:ext cx="15798800" cy="2516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 anchorCtr="0">
            <a:spAutoFit/>
          </a:bodyPr>
          <a:lstStyle>
            <a:lvl1pPr algn="l" defTabSz="457200">
              <a:lnSpc>
                <a:spcPct val="90000"/>
              </a:lnSpc>
              <a:spcBef>
                <a:spcPts val="3100"/>
              </a:spcBef>
              <a:tabLst>
                <a:tab pos="165100" algn="l"/>
                <a:tab pos="1485900" algn="l"/>
              </a:tabLst>
              <a:defRPr sz="9000" b="1" spc="-90">
                <a:solidFill>
                  <a:srgbClr val="595A59"/>
                </a:solidFill>
                <a:uFill>
                  <a:solidFill>
                    <a:srgbClr val="595A59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 spc="0">
                <a:solidFill>
                  <a:srgbClr val="000000"/>
                </a:solidFill>
                <a:uFillTx/>
              </a:defRPr>
            </a:pPr>
            <a:r>
              <a:rPr sz="9000" b="1" spc="-90" dirty="0">
                <a:solidFill>
                  <a:srgbClr val="595959"/>
                </a:solidFill>
                <a:uFill>
                  <a:solidFill>
                    <a:srgbClr val="595A59"/>
                  </a:solidFill>
                </a:uFill>
              </a:rPr>
              <a:t>How are you working and communicating with others?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hape 260"/>
          <p:cNvSpPr/>
          <p:nvPr/>
        </p:nvSpPr>
        <p:spPr>
          <a:xfrm>
            <a:off x="1270000" y="1321057"/>
            <a:ext cx="10209526" cy="1523485"/>
          </a:xfrm>
          <a:prstGeom prst="rect">
            <a:avLst/>
          </a:prstGeom>
          <a:solidFill>
            <a:srgbClr val="FFE93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4800" tIns="0" rIns="304800" bIns="228600" anchor="ctr">
            <a:spAutoFit/>
          </a:bodyPr>
          <a:lstStyle>
            <a:lvl1pPr algn="l" defTabSz="457200">
              <a:lnSpc>
                <a:spcPct val="119999"/>
              </a:lnSpc>
              <a:defRPr sz="72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7200" b="1" dirty="0" smtClean="0">
                <a:solidFill>
                  <a:srgbClr val="595A59"/>
                </a:solidFill>
              </a:rPr>
              <a:t>Wednes</a:t>
            </a:r>
            <a:r>
              <a:rPr sz="7200" b="1" dirty="0" smtClean="0">
                <a:solidFill>
                  <a:srgbClr val="595A59"/>
                </a:solidFill>
              </a:rPr>
              <a:t>day</a:t>
            </a:r>
            <a:r>
              <a:rPr sz="7200" b="1" dirty="0">
                <a:solidFill>
                  <a:srgbClr val="595A59"/>
                </a:solidFill>
              </a:rPr>
              <a:t>, August </a:t>
            </a:r>
            <a:r>
              <a:rPr lang="en-US" sz="7200" b="1" dirty="0" smtClean="0">
                <a:solidFill>
                  <a:srgbClr val="595A59"/>
                </a:solidFill>
              </a:rPr>
              <a:t>3</a:t>
            </a:r>
            <a:endParaRPr sz="7200" b="1" dirty="0">
              <a:solidFill>
                <a:srgbClr val="595A59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00948" y="1276350"/>
            <a:ext cx="2806700" cy="2921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529547" y="1432973"/>
            <a:ext cx="3217334" cy="5257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7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Pre-Event</a:t>
            </a:r>
            <a:endParaRPr kumimoji="0" lang="en-US" sz="27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561297" y="3310445"/>
            <a:ext cx="3217334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1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48 hours</a:t>
            </a:r>
            <a:endParaRPr kumimoji="0" lang="en-US" sz="41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4600" y="5149854"/>
            <a:ext cx="21882100" cy="6629400"/>
          </a:xfrm>
          <a:prstGeom prst="rect">
            <a:avLst/>
          </a:prstGeom>
        </p:spPr>
      </p:pic>
      <p:sp>
        <p:nvSpPr>
          <p:cNvPr id="17" name="Shape 321"/>
          <p:cNvSpPr/>
          <p:nvPr/>
        </p:nvSpPr>
        <p:spPr>
          <a:xfrm>
            <a:off x="2170553" y="6832604"/>
            <a:ext cx="20070038" cy="2"/>
          </a:xfrm>
          <a:prstGeom prst="line">
            <a:avLst/>
          </a:prstGeom>
          <a:ln w="50800">
            <a:solidFill>
              <a:srgbClr val="595A5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" name="Shape 322"/>
          <p:cNvSpPr/>
          <p:nvPr/>
        </p:nvSpPr>
        <p:spPr>
          <a:xfrm>
            <a:off x="2170553" y="8229604"/>
            <a:ext cx="20070038" cy="2"/>
          </a:xfrm>
          <a:prstGeom prst="line">
            <a:avLst/>
          </a:prstGeom>
          <a:ln w="50800">
            <a:solidFill>
              <a:srgbClr val="595A5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" name="TextBox 18"/>
          <p:cNvSpPr txBox="1"/>
          <p:nvPr/>
        </p:nvSpPr>
        <p:spPr>
          <a:xfrm>
            <a:off x="2108200" y="5224974"/>
            <a:ext cx="20447000" cy="51868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 anchorCtr="0">
            <a:spAutoFit/>
          </a:bodyPr>
          <a:lstStyle/>
          <a:p>
            <a:pPr algn="l">
              <a:lnSpc>
                <a:spcPts val="10900"/>
              </a:lnSpc>
            </a:pPr>
            <a:r>
              <a:rPr lang="en-US" sz="6400" b="1" dirty="0">
                <a:solidFill>
                  <a:srgbClr val="595959"/>
                </a:solidFill>
                <a:latin typeface="Arial"/>
                <a:cs typeface="Arial"/>
              </a:rPr>
              <a:t>What key decisions need to be made?</a:t>
            </a:r>
          </a:p>
          <a:p>
            <a:pPr algn="l">
              <a:lnSpc>
                <a:spcPts val="10900"/>
              </a:lnSpc>
            </a:pPr>
            <a:r>
              <a:rPr lang="en-US" sz="6400" b="1" dirty="0">
                <a:solidFill>
                  <a:srgbClr val="595959"/>
                </a:solidFill>
                <a:latin typeface="Arial"/>
                <a:cs typeface="Arial"/>
              </a:rPr>
              <a:t>What are your tasks during this operational period?</a:t>
            </a:r>
          </a:p>
          <a:p>
            <a:pPr algn="l">
              <a:lnSpc>
                <a:spcPts val="10900"/>
              </a:lnSpc>
            </a:pPr>
            <a:r>
              <a:rPr lang="en-US" sz="6400" b="1" dirty="0">
                <a:solidFill>
                  <a:srgbClr val="595959"/>
                </a:solidFill>
                <a:latin typeface="Arial"/>
                <a:cs typeface="Arial"/>
              </a:rPr>
              <a:t>How are you working and </a:t>
            </a:r>
            <a:r>
              <a:rPr lang="en-US" sz="6400" b="1" dirty="0" smtClean="0">
                <a:solidFill>
                  <a:srgbClr val="595959"/>
                </a:solidFill>
                <a:latin typeface="Arial"/>
                <a:cs typeface="Arial"/>
              </a:rPr>
              <a:t>communicating </a:t>
            </a:r>
            <a:endParaRPr lang="en-US" sz="6400" b="1" dirty="0">
              <a:solidFill>
                <a:srgbClr val="595959"/>
              </a:solidFill>
              <a:latin typeface="Arial"/>
              <a:cs typeface="Arial"/>
            </a:endParaRPr>
          </a:p>
          <a:p>
            <a:pPr algn="l">
              <a:lnSpc>
                <a:spcPts val="6200"/>
              </a:lnSpc>
            </a:pPr>
            <a:r>
              <a:rPr lang="en-US" sz="6400" b="1" dirty="0">
                <a:solidFill>
                  <a:srgbClr val="595959"/>
                </a:solidFill>
                <a:latin typeface="Arial"/>
                <a:cs typeface="Arial"/>
              </a:rPr>
              <a:t>with others?</a:t>
            </a:r>
            <a:endParaRPr kumimoji="0" lang="en-US" sz="6400" b="1" u="none" strike="noStrike" cap="none" spc="0" normalizeH="0" baseline="0" dirty="0">
              <a:ln>
                <a:noFill/>
              </a:ln>
              <a:solidFill>
                <a:srgbClr val="595959"/>
              </a:solidFill>
              <a:effectLst/>
              <a:uFillTx/>
              <a:latin typeface="Arial"/>
              <a:cs typeface="Arial"/>
              <a:sym typeface="Gill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Shape 489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F0DC1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1344168" y="768096"/>
            <a:ext cx="8004532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7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Pre-Event</a:t>
            </a:r>
            <a:endParaRPr kumimoji="0" lang="en-US" sz="117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02833" y="8503330"/>
            <a:ext cx="13719306" cy="387285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5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24 hours</a:t>
            </a:r>
            <a:endParaRPr kumimoji="0" lang="en-US" sz="245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4799" y="2754681"/>
            <a:ext cx="6096000" cy="609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260"/>
          <p:cNvSpPr/>
          <p:nvPr/>
        </p:nvSpPr>
        <p:spPr>
          <a:xfrm>
            <a:off x="1270000" y="1321057"/>
            <a:ext cx="9234349" cy="1523485"/>
          </a:xfrm>
          <a:prstGeom prst="rect">
            <a:avLst/>
          </a:prstGeom>
          <a:solidFill>
            <a:srgbClr val="FFE93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4800" tIns="0" rIns="304800" bIns="228600" anchor="ctr">
            <a:spAutoFit/>
          </a:bodyPr>
          <a:lstStyle>
            <a:lvl1pPr algn="l" defTabSz="457200">
              <a:lnSpc>
                <a:spcPct val="119999"/>
              </a:lnSpc>
              <a:defRPr sz="72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7200" b="1" dirty="0" smtClean="0">
                <a:solidFill>
                  <a:srgbClr val="595A59"/>
                </a:solidFill>
              </a:rPr>
              <a:t>Thurs</a:t>
            </a:r>
            <a:r>
              <a:rPr sz="7200" b="1" dirty="0" smtClean="0">
                <a:solidFill>
                  <a:srgbClr val="595A59"/>
                </a:solidFill>
              </a:rPr>
              <a:t>day</a:t>
            </a:r>
            <a:r>
              <a:rPr sz="7200" b="1" dirty="0">
                <a:solidFill>
                  <a:srgbClr val="595A59"/>
                </a:solidFill>
              </a:rPr>
              <a:t>, August </a:t>
            </a:r>
            <a:r>
              <a:rPr lang="en-US" sz="7200" b="1" dirty="0" smtClean="0">
                <a:solidFill>
                  <a:srgbClr val="595A59"/>
                </a:solidFill>
              </a:rPr>
              <a:t>4</a:t>
            </a:r>
            <a:endParaRPr sz="7200" b="1" dirty="0">
              <a:solidFill>
                <a:srgbClr val="595A59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00948" y="1276350"/>
            <a:ext cx="2806700" cy="2921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529547" y="1432973"/>
            <a:ext cx="3217334" cy="5257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7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Pre-Event</a:t>
            </a:r>
            <a:endParaRPr kumimoji="0" lang="en-US" sz="27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527431" y="3310445"/>
            <a:ext cx="3217334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1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24 hours</a:t>
            </a:r>
            <a:endParaRPr kumimoji="0" lang="en-US" sz="41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1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12" name="Shape 512"/>
          <p:cNvSpPr/>
          <p:nvPr/>
        </p:nvSpPr>
        <p:spPr>
          <a:xfrm>
            <a:off x="3429000" y="5156200"/>
            <a:ext cx="17526000" cy="5715000"/>
          </a:xfrm>
          <a:prstGeom prst="rect">
            <a:avLst/>
          </a:prstGeom>
          <a:solidFill>
            <a:srgbClr val="595A59">
              <a:alpha val="8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513" name="Shape 513"/>
          <p:cNvSpPr/>
          <p:nvPr/>
        </p:nvSpPr>
        <p:spPr>
          <a:xfrm>
            <a:off x="4142232" y="5486400"/>
            <a:ext cx="16840200" cy="3762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 defTabSz="457200">
              <a:lnSpc>
                <a:spcPct val="90000"/>
              </a:lnSpc>
              <a:spcBef>
                <a:spcPts val="3100"/>
              </a:spcBef>
              <a:tabLst>
                <a:tab pos="165100" algn="l"/>
                <a:tab pos="1485900" algn="l"/>
              </a:tabLst>
              <a:defRPr sz="1800"/>
            </a:pPr>
            <a:r>
              <a:rPr sz="9000" b="1" i="1" spc="-90" dirty="0" smtClean="0">
                <a:solidFill>
                  <a:srgbClr val="FFE930"/>
                </a:solidFill>
                <a:uFill>
                  <a:solidFill>
                    <a:srgbClr val="FFE930"/>
                  </a:solidFill>
                </a:uFill>
                <a:latin typeface="Arial"/>
                <a:ea typeface="Arial"/>
                <a:cs typeface="Arial"/>
                <a:sym typeface="Arial"/>
              </a:rPr>
              <a:t>Bridges</a:t>
            </a:r>
            <a:r>
              <a:rPr lang="en-US" sz="9000" b="1" i="1" spc="-90" dirty="0" smtClean="0">
                <a:solidFill>
                  <a:srgbClr val="FFE930"/>
                </a:solidFill>
                <a:uFill>
                  <a:solidFill>
                    <a:srgbClr val="FFE930"/>
                  </a:solidFill>
                </a:u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sz="9000" b="1" i="1" spc="-90" dirty="0" smtClean="0">
                <a:solidFill>
                  <a:srgbClr val="FFE930"/>
                </a:solidFill>
                <a:uFill>
                  <a:solidFill>
                    <a:srgbClr val="FFE930"/>
                  </a:solidFill>
                </a:uFill>
                <a:latin typeface="Arial"/>
                <a:ea typeface="Arial"/>
                <a:cs typeface="Arial"/>
                <a:sym typeface="Arial"/>
              </a:rPr>
              <a:t>transit </a:t>
            </a:r>
            <a:r>
              <a:rPr sz="9000" b="1" i="1" spc="-90" dirty="0">
                <a:solidFill>
                  <a:srgbClr val="FFE930"/>
                </a:solidFill>
                <a:uFill>
                  <a:solidFill>
                    <a:srgbClr val="FFE930"/>
                  </a:solidFill>
                </a:uFill>
                <a:latin typeface="Arial"/>
                <a:ea typeface="Arial"/>
                <a:cs typeface="Arial"/>
                <a:sym typeface="Arial"/>
              </a:rPr>
              <a:t>shut down</a:t>
            </a:r>
            <a:r>
              <a:rPr sz="9000" b="1" i="1" spc="-9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sz="9000" b="1" i="1" spc="-9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rPr>
            </a:br>
            <a:r>
              <a:rPr sz="9000" b="1" i="1" spc="-9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rPr>
              <a:t>at </a:t>
            </a:r>
            <a:r>
              <a:rPr sz="9000" b="1" i="1" spc="-90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en-US" sz="9000" b="1" i="1" spc="-90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rPr>
              <a:t>:00 </a:t>
            </a:r>
            <a:r>
              <a:rPr sz="9000" b="1" i="1" spc="-90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-US" sz="9000" b="1" i="1" spc="-90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sz="9000" b="1" i="1" spc="-90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rPr>
              <a:t>m</a:t>
            </a:r>
            <a:r>
              <a:rPr sz="9000" b="1" i="1" spc="-9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rPr>
              <a:t>. No more deliveries </a:t>
            </a:r>
            <a:r>
              <a:rPr sz="9000" b="1" i="1" spc="-90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9000" b="1" i="1" spc="-9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rPr>
              <a:t>over bridges.</a:t>
            </a:r>
          </a:p>
        </p:txBody>
      </p:sp>
      <p:sp>
        <p:nvSpPr>
          <p:cNvPr id="7" name="Shape 260"/>
          <p:cNvSpPr/>
          <p:nvPr/>
        </p:nvSpPr>
        <p:spPr>
          <a:xfrm>
            <a:off x="1270000" y="1321057"/>
            <a:ext cx="9234349" cy="1523485"/>
          </a:xfrm>
          <a:prstGeom prst="rect">
            <a:avLst/>
          </a:prstGeom>
          <a:solidFill>
            <a:srgbClr val="FFE93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4800" tIns="0" rIns="304800" bIns="228600" anchor="ctr">
            <a:spAutoFit/>
          </a:bodyPr>
          <a:lstStyle>
            <a:lvl1pPr algn="l" defTabSz="457200">
              <a:lnSpc>
                <a:spcPct val="119999"/>
              </a:lnSpc>
              <a:defRPr sz="72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7200" b="1" dirty="0" smtClean="0">
                <a:solidFill>
                  <a:srgbClr val="595A59"/>
                </a:solidFill>
              </a:rPr>
              <a:t>Thurs</a:t>
            </a:r>
            <a:r>
              <a:rPr sz="7200" b="1" dirty="0" smtClean="0">
                <a:solidFill>
                  <a:srgbClr val="595A59"/>
                </a:solidFill>
              </a:rPr>
              <a:t>day</a:t>
            </a:r>
            <a:r>
              <a:rPr sz="7200" b="1" dirty="0">
                <a:solidFill>
                  <a:srgbClr val="595A59"/>
                </a:solidFill>
              </a:rPr>
              <a:t>, August </a:t>
            </a:r>
            <a:r>
              <a:rPr lang="en-US" sz="7200" b="1" dirty="0" smtClean="0">
                <a:solidFill>
                  <a:srgbClr val="595A59"/>
                </a:solidFill>
              </a:rPr>
              <a:t>4</a:t>
            </a:r>
            <a:endParaRPr sz="7200" b="1" dirty="0">
              <a:solidFill>
                <a:srgbClr val="595A59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00948" y="1276350"/>
            <a:ext cx="2806700" cy="2921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529547" y="1432973"/>
            <a:ext cx="3217334" cy="5257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7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Pre-Event</a:t>
            </a:r>
            <a:endParaRPr kumimoji="0" lang="en-US" sz="27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527431" y="3310445"/>
            <a:ext cx="3217334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1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24 hours</a:t>
            </a:r>
            <a:endParaRPr kumimoji="0" lang="en-US" sz="41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03" name="Shape 503"/>
          <p:cNvSpPr/>
          <p:nvPr/>
        </p:nvSpPr>
        <p:spPr>
          <a:xfrm>
            <a:off x="3429000" y="5156200"/>
            <a:ext cx="17526000" cy="5715000"/>
          </a:xfrm>
          <a:prstGeom prst="rect">
            <a:avLst/>
          </a:prstGeom>
          <a:solidFill>
            <a:srgbClr val="595A59">
              <a:alpha val="8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504" name="Shape 504"/>
          <p:cNvSpPr/>
          <p:nvPr/>
        </p:nvSpPr>
        <p:spPr>
          <a:xfrm>
            <a:off x="4142232" y="5486400"/>
            <a:ext cx="16840200" cy="12707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 defTabSz="457200">
              <a:lnSpc>
                <a:spcPct val="90000"/>
              </a:lnSpc>
              <a:spcBef>
                <a:spcPts val="3100"/>
              </a:spcBef>
              <a:tabLst>
                <a:tab pos="165100" algn="l"/>
                <a:tab pos="1485900" algn="l"/>
              </a:tabLst>
              <a:defRPr sz="1800"/>
            </a:pPr>
            <a:r>
              <a:rPr sz="9000" b="1" i="1" spc="-90" dirty="0">
                <a:solidFill>
                  <a:srgbClr val="FFE930"/>
                </a:solidFill>
                <a:uFill>
                  <a:solidFill>
                    <a:srgbClr val="FFE930"/>
                  </a:solidFill>
                </a:uFill>
                <a:latin typeface="Arial"/>
                <a:ea typeface="Arial"/>
                <a:cs typeface="Arial"/>
                <a:sym typeface="Arial"/>
              </a:rPr>
              <a:t>Gale force winds</a:t>
            </a:r>
            <a:r>
              <a:rPr sz="9000" b="1" i="1" spc="-9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rPr>
              <a:t> by </a:t>
            </a:r>
            <a:r>
              <a:rPr sz="9000" b="1" i="1" spc="-90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lang="en-US" sz="9000" b="1" i="1" spc="-90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rPr>
              <a:t>:00 </a:t>
            </a:r>
            <a:r>
              <a:rPr sz="9000" b="1" i="1" spc="-90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-US" sz="9000" b="1" i="1" spc="-90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sz="9000" b="1" i="1" spc="-90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rPr>
              <a:t>m</a:t>
            </a:r>
            <a:r>
              <a:rPr lang="en-US" sz="9000" b="1" i="1" spc="-90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rPr>
              <a:t>.</a:t>
            </a:r>
            <a:endParaRPr sz="9000" b="1" i="1" spc="-90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Shape 260"/>
          <p:cNvSpPr/>
          <p:nvPr/>
        </p:nvSpPr>
        <p:spPr>
          <a:xfrm>
            <a:off x="1270000" y="1321057"/>
            <a:ext cx="9234349" cy="1523485"/>
          </a:xfrm>
          <a:prstGeom prst="rect">
            <a:avLst/>
          </a:prstGeom>
          <a:solidFill>
            <a:srgbClr val="FFE93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4800" tIns="0" rIns="304800" bIns="228600" anchor="ctr">
            <a:spAutoFit/>
          </a:bodyPr>
          <a:lstStyle>
            <a:lvl1pPr algn="l" defTabSz="457200">
              <a:lnSpc>
                <a:spcPct val="119999"/>
              </a:lnSpc>
              <a:defRPr sz="72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7200" b="1" dirty="0" smtClean="0">
                <a:solidFill>
                  <a:srgbClr val="595A59"/>
                </a:solidFill>
              </a:rPr>
              <a:t>Thurs</a:t>
            </a:r>
            <a:r>
              <a:rPr sz="7200" b="1" dirty="0" smtClean="0">
                <a:solidFill>
                  <a:srgbClr val="595A59"/>
                </a:solidFill>
              </a:rPr>
              <a:t>day</a:t>
            </a:r>
            <a:r>
              <a:rPr sz="7200" b="1" dirty="0">
                <a:solidFill>
                  <a:srgbClr val="595A59"/>
                </a:solidFill>
              </a:rPr>
              <a:t>, August </a:t>
            </a:r>
            <a:r>
              <a:rPr lang="en-US" sz="7200" b="1" dirty="0" smtClean="0">
                <a:solidFill>
                  <a:srgbClr val="595A59"/>
                </a:solidFill>
              </a:rPr>
              <a:t>4</a:t>
            </a:r>
            <a:endParaRPr sz="7200" b="1" dirty="0">
              <a:solidFill>
                <a:srgbClr val="595A59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00948" y="1276350"/>
            <a:ext cx="2806700" cy="2921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529547" y="1432973"/>
            <a:ext cx="3217334" cy="5257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7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Pre-Event</a:t>
            </a:r>
            <a:endParaRPr kumimoji="0" lang="en-US" sz="27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527431" y="3310445"/>
            <a:ext cx="3217334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1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24 hours</a:t>
            </a:r>
            <a:endParaRPr kumimoji="0" lang="en-US" sz="41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21" name="Shape 521"/>
          <p:cNvSpPr/>
          <p:nvPr/>
        </p:nvSpPr>
        <p:spPr>
          <a:xfrm>
            <a:off x="3429000" y="5156200"/>
            <a:ext cx="17526000" cy="5715000"/>
          </a:xfrm>
          <a:prstGeom prst="rect">
            <a:avLst/>
          </a:prstGeom>
          <a:solidFill>
            <a:srgbClr val="595A59">
              <a:alpha val="8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522" name="Shape 522"/>
          <p:cNvSpPr/>
          <p:nvPr/>
        </p:nvSpPr>
        <p:spPr>
          <a:xfrm>
            <a:off x="4142232" y="5486400"/>
            <a:ext cx="16840200" cy="2516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 defTabSz="457200">
              <a:lnSpc>
                <a:spcPct val="90000"/>
              </a:lnSpc>
              <a:spcBef>
                <a:spcPts val="3100"/>
              </a:spcBef>
              <a:tabLst>
                <a:tab pos="165100" algn="l"/>
                <a:tab pos="1485900" algn="l"/>
              </a:tabLst>
              <a:defRPr sz="1800"/>
            </a:pPr>
            <a:r>
              <a:rPr sz="9000" b="1" i="1" spc="-90" dirty="0">
                <a:solidFill>
                  <a:srgbClr val="FFE930"/>
                </a:solidFill>
                <a:uFill>
                  <a:solidFill>
                    <a:srgbClr val="FFE930"/>
                  </a:solidFill>
                </a:uFill>
                <a:latin typeface="Arial"/>
                <a:ea typeface="Arial"/>
                <a:cs typeface="Arial"/>
                <a:sym typeface="Arial"/>
              </a:rPr>
              <a:t>Rain and surge expected </a:t>
            </a:r>
            <a:r>
              <a:rPr sz="9000" b="1" i="1" spc="-9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rPr>
              <a:t>Friday </a:t>
            </a:r>
            <a:r>
              <a:rPr sz="9000" b="1" i="1" spc="-90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rPr>
              <a:t>morning</a:t>
            </a:r>
            <a:r>
              <a:rPr lang="en-US" sz="9000" b="1" i="1" spc="-90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rPr>
              <a:t>.</a:t>
            </a:r>
            <a:endParaRPr sz="9000" b="1" i="1" spc="-90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Shape 260"/>
          <p:cNvSpPr/>
          <p:nvPr/>
        </p:nvSpPr>
        <p:spPr>
          <a:xfrm>
            <a:off x="1270000" y="1321057"/>
            <a:ext cx="9234349" cy="1523485"/>
          </a:xfrm>
          <a:prstGeom prst="rect">
            <a:avLst/>
          </a:prstGeom>
          <a:solidFill>
            <a:srgbClr val="FFE93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4800" tIns="0" rIns="304800" bIns="228600" anchor="ctr">
            <a:spAutoFit/>
          </a:bodyPr>
          <a:lstStyle>
            <a:lvl1pPr algn="l" defTabSz="457200">
              <a:lnSpc>
                <a:spcPct val="119999"/>
              </a:lnSpc>
              <a:defRPr sz="72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7200" b="1" dirty="0" smtClean="0">
                <a:solidFill>
                  <a:srgbClr val="595A59"/>
                </a:solidFill>
              </a:rPr>
              <a:t>Thurs</a:t>
            </a:r>
            <a:r>
              <a:rPr sz="7200" b="1" dirty="0" smtClean="0">
                <a:solidFill>
                  <a:srgbClr val="595A59"/>
                </a:solidFill>
              </a:rPr>
              <a:t>day</a:t>
            </a:r>
            <a:r>
              <a:rPr sz="7200" b="1" dirty="0">
                <a:solidFill>
                  <a:srgbClr val="595A59"/>
                </a:solidFill>
              </a:rPr>
              <a:t>, August </a:t>
            </a:r>
            <a:r>
              <a:rPr lang="en-US" sz="7200" b="1" dirty="0" smtClean="0">
                <a:solidFill>
                  <a:srgbClr val="595A59"/>
                </a:solidFill>
              </a:rPr>
              <a:t>4</a:t>
            </a:r>
            <a:endParaRPr sz="7200" b="1" dirty="0">
              <a:solidFill>
                <a:srgbClr val="595A59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00948" y="1276350"/>
            <a:ext cx="2806700" cy="2921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529547" y="1432973"/>
            <a:ext cx="3217334" cy="5257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7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Pre-Event</a:t>
            </a:r>
            <a:endParaRPr kumimoji="0" lang="en-US" sz="27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527431" y="3310445"/>
            <a:ext cx="3217334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1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24 hours</a:t>
            </a:r>
            <a:endParaRPr kumimoji="0" lang="en-US" sz="41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30" name="Shape 530"/>
          <p:cNvSpPr/>
          <p:nvPr/>
        </p:nvSpPr>
        <p:spPr>
          <a:xfrm>
            <a:off x="3429000" y="5156200"/>
            <a:ext cx="17526000" cy="5715000"/>
          </a:xfrm>
          <a:prstGeom prst="rect">
            <a:avLst/>
          </a:prstGeom>
          <a:solidFill>
            <a:srgbClr val="595A59">
              <a:alpha val="8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531" name="Shape 531"/>
          <p:cNvSpPr/>
          <p:nvPr/>
        </p:nvSpPr>
        <p:spPr>
          <a:xfrm>
            <a:off x="4142232" y="5486400"/>
            <a:ext cx="16840200" cy="2516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 defTabSz="457200">
              <a:lnSpc>
                <a:spcPct val="90000"/>
              </a:lnSpc>
              <a:spcBef>
                <a:spcPts val="3100"/>
              </a:spcBef>
              <a:tabLst>
                <a:tab pos="165100" algn="l"/>
                <a:tab pos="1485900" algn="l"/>
              </a:tabLst>
              <a:defRPr sz="1800"/>
            </a:pPr>
            <a:r>
              <a:rPr sz="9000" b="1" i="1" spc="-9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rPr>
              <a:t>Rainfall expected to be </a:t>
            </a:r>
            <a:br>
              <a:rPr sz="9000" b="1" i="1" spc="-9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rPr>
            </a:br>
            <a:r>
              <a:rPr sz="9000" b="1" i="1" spc="-90" dirty="0">
                <a:solidFill>
                  <a:srgbClr val="FFE930"/>
                </a:solidFill>
                <a:uFill>
                  <a:solidFill>
                    <a:srgbClr val="FFE930"/>
                  </a:solidFill>
                </a:uFill>
                <a:latin typeface="Arial"/>
                <a:ea typeface="Arial"/>
                <a:cs typeface="Arial"/>
                <a:sym typeface="Arial"/>
              </a:rPr>
              <a:t>12-18 </a:t>
            </a:r>
            <a:r>
              <a:rPr sz="9000" b="1" i="1" spc="-90" dirty="0" smtClean="0">
                <a:solidFill>
                  <a:srgbClr val="FFE930"/>
                </a:solidFill>
                <a:uFill>
                  <a:solidFill>
                    <a:srgbClr val="FFE930"/>
                  </a:solidFill>
                </a:uFill>
                <a:latin typeface="Arial"/>
                <a:ea typeface="Arial"/>
                <a:cs typeface="Arial"/>
                <a:sym typeface="Arial"/>
              </a:rPr>
              <a:t>inches</a:t>
            </a:r>
            <a:r>
              <a:rPr lang="en-US" sz="9000" b="1" i="1" spc="-90" dirty="0" smtClean="0">
                <a:solidFill>
                  <a:srgbClr val="FFE930"/>
                </a:solidFill>
                <a:uFill>
                  <a:solidFill>
                    <a:srgbClr val="FFE930"/>
                  </a:solidFill>
                </a:uFill>
                <a:latin typeface="Arial"/>
                <a:ea typeface="Arial"/>
                <a:cs typeface="Arial"/>
                <a:sym typeface="Arial"/>
              </a:rPr>
              <a:t>.</a:t>
            </a:r>
            <a:endParaRPr sz="9000" b="1" i="1" spc="-90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Shape 260"/>
          <p:cNvSpPr/>
          <p:nvPr/>
        </p:nvSpPr>
        <p:spPr>
          <a:xfrm>
            <a:off x="1270000" y="1321057"/>
            <a:ext cx="9234349" cy="1523485"/>
          </a:xfrm>
          <a:prstGeom prst="rect">
            <a:avLst/>
          </a:prstGeom>
          <a:solidFill>
            <a:srgbClr val="FFE93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4800" tIns="0" rIns="304800" bIns="228600" anchor="ctr">
            <a:spAutoFit/>
          </a:bodyPr>
          <a:lstStyle>
            <a:lvl1pPr algn="l" defTabSz="457200">
              <a:lnSpc>
                <a:spcPct val="119999"/>
              </a:lnSpc>
              <a:defRPr sz="72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7200" b="1" dirty="0" smtClean="0">
                <a:solidFill>
                  <a:srgbClr val="595A59"/>
                </a:solidFill>
              </a:rPr>
              <a:t>Thurs</a:t>
            </a:r>
            <a:r>
              <a:rPr sz="7200" b="1" dirty="0" smtClean="0">
                <a:solidFill>
                  <a:srgbClr val="595A59"/>
                </a:solidFill>
              </a:rPr>
              <a:t>day</a:t>
            </a:r>
            <a:r>
              <a:rPr sz="7200" b="1" dirty="0">
                <a:solidFill>
                  <a:srgbClr val="595A59"/>
                </a:solidFill>
              </a:rPr>
              <a:t>, August </a:t>
            </a:r>
            <a:r>
              <a:rPr lang="en-US" sz="7200" b="1" dirty="0" smtClean="0">
                <a:solidFill>
                  <a:srgbClr val="595A59"/>
                </a:solidFill>
              </a:rPr>
              <a:t>4</a:t>
            </a:r>
            <a:endParaRPr sz="7200" b="1" dirty="0">
              <a:solidFill>
                <a:srgbClr val="595A59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00948" y="1276350"/>
            <a:ext cx="2806700" cy="2921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529547" y="1432973"/>
            <a:ext cx="3217334" cy="5257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7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Pre-Event</a:t>
            </a:r>
            <a:endParaRPr kumimoji="0" lang="en-US" sz="27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527431" y="3310445"/>
            <a:ext cx="3217334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1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24 hours</a:t>
            </a:r>
            <a:endParaRPr kumimoji="0" lang="en-US" sz="41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260"/>
          <p:cNvSpPr/>
          <p:nvPr/>
        </p:nvSpPr>
        <p:spPr>
          <a:xfrm>
            <a:off x="1270000" y="1321057"/>
            <a:ext cx="9234349" cy="1523485"/>
          </a:xfrm>
          <a:prstGeom prst="rect">
            <a:avLst/>
          </a:prstGeom>
          <a:solidFill>
            <a:srgbClr val="FFE93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4800" tIns="0" rIns="304800" bIns="228600" anchor="ctr">
            <a:spAutoFit/>
          </a:bodyPr>
          <a:lstStyle>
            <a:lvl1pPr algn="l" defTabSz="457200">
              <a:lnSpc>
                <a:spcPct val="119999"/>
              </a:lnSpc>
              <a:defRPr sz="72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7200" b="1" dirty="0" smtClean="0">
                <a:solidFill>
                  <a:srgbClr val="595A59"/>
                </a:solidFill>
              </a:rPr>
              <a:t>Thurs</a:t>
            </a:r>
            <a:r>
              <a:rPr sz="7200" b="1" dirty="0" smtClean="0">
                <a:solidFill>
                  <a:srgbClr val="595A59"/>
                </a:solidFill>
              </a:rPr>
              <a:t>day</a:t>
            </a:r>
            <a:r>
              <a:rPr sz="7200" b="1" dirty="0">
                <a:solidFill>
                  <a:srgbClr val="595A59"/>
                </a:solidFill>
              </a:rPr>
              <a:t>, August </a:t>
            </a:r>
            <a:r>
              <a:rPr lang="en-US" sz="7200" b="1" dirty="0" smtClean="0">
                <a:solidFill>
                  <a:srgbClr val="595A59"/>
                </a:solidFill>
              </a:rPr>
              <a:t>4</a:t>
            </a:r>
            <a:endParaRPr sz="7200" b="1" dirty="0">
              <a:solidFill>
                <a:srgbClr val="595A59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00948" y="1276350"/>
            <a:ext cx="2806700" cy="2921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529547" y="1432973"/>
            <a:ext cx="3217334" cy="5257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7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Pre-Event</a:t>
            </a:r>
            <a:endParaRPr kumimoji="0" lang="en-US" sz="27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527431" y="3310445"/>
            <a:ext cx="3217334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1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24 hours</a:t>
            </a:r>
            <a:endParaRPr kumimoji="0" lang="en-US" sz="41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pic>
        <p:nvPicPr>
          <p:cNvPr id="13" name="droppedImage.pdf"/>
          <p:cNvPicPr/>
          <p:nvPr/>
        </p:nvPicPr>
        <p:blipFill>
          <a:blip r:embed="rId4">
            <a:alphaModFix amt="90000"/>
            <a:extLst/>
          </a:blip>
          <a:stretch>
            <a:fillRect/>
          </a:stretch>
        </p:blipFill>
        <p:spPr>
          <a:xfrm>
            <a:off x="3441700" y="5156205"/>
            <a:ext cx="17487900" cy="6629400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hape 294"/>
          <p:cNvSpPr/>
          <p:nvPr/>
        </p:nvSpPr>
        <p:spPr>
          <a:xfrm>
            <a:off x="4152900" y="5499112"/>
            <a:ext cx="15824200" cy="2516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 anchorCtr="0">
            <a:spAutoFit/>
          </a:bodyPr>
          <a:lstStyle/>
          <a:p>
            <a:pPr lvl="0" algn="l" defTabSz="457200">
              <a:lnSpc>
                <a:spcPct val="90000"/>
              </a:lnSpc>
              <a:spcBef>
                <a:spcPts val="3100"/>
              </a:spcBef>
              <a:tabLst>
                <a:tab pos="165100" algn="l"/>
                <a:tab pos="1485900" algn="l"/>
              </a:tabLst>
              <a:defRPr sz="1800"/>
            </a:pPr>
            <a:r>
              <a:rPr sz="9000" b="1" spc="-90" dirty="0">
                <a:solidFill>
                  <a:srgbClr val="595959"/>
                </a:solidFill>
                <a:uFill>
                  <a:solidFill>
                    <a:srgbClr val="595A59"/>
                  </a:solidFill>
                </a:uFill>
                <a:latin typeface="Arial"/>
                <a:ea typeface="Arial"/>
                <a:cs typeface="Arial"/>
                <a:sym typeface="Arial"/>
              </a:rPr>
              <a:t>What key decisions need </a:t>
            </a:r>
            <a:br>
              <a:rPr sz="9000" b="1" spc="-90" dirty="0">
                <a:solidFill>
                  <a:srgbClr val="595959"/>
                </a:solidFill>
                <a:uFill>
                  <a:solidFill>
                    <a:srgbClr val="595A59"/>
                  </a:solidFill>
                </a:uFill>
                <a:latin typeface="Arial"/>
                <a:ea typeface="Arial"/>
                <a:cs typeface="Arial"/>
                <a:sym typeface="Arial"/>
              </a:rPr>
            </a:br>
            <a:r>
              <a:rPr sz="9000" b="1" spc="-90" dirty="0">
                <a:solidFill>
                  <a:srgbClr val="595959"/>
                </a:solidFill>
                <a:uFill>
                  <a:solidFill>
                    <a:srgbClr val="595A59"/>
                  </a:solidFill>
                </a:uFill>
                <a:latin typeface="Arial"/>
                <a:ea typeface="Arial"/>
                <a:cs typeface="Arial"/>
                <a:sym typeface="Arial"/>
              </a:rPr>
              <a:t>to be made?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260"/>
          <p:cNvSpPr/>
          <p:nvPr/>
        </p:nvSpPr>
        <p:spPr>
          <a:xfrm>
            <a:off x="1270000" y="1321057"/>
            <a:ext cx="9234349" cy="1523485"/>
          </a:xfrm>
          <a:prstGeom prst="rect">
            <a:avLst/>
          </a:prstGeom>
          <a:solidFill>
            <a:srgbClr val="FFE93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4800" tIns="0" rIns="304800" bIns="228600" anchor="ctr">
            <a:spAutoFit/>
          </a:bodyPr>
          <a:lstStyle>
            <a:lvl1pPr algn="l" defTabSz="457200">
              <a:lnSpc>
                <a:spcPct val="119999"/>
              </a:lnSpc>
              <a:defRPr sz="72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7200" b="1" dirty="0" smtClean="0">
                <a:solidFill>
                  <a:srgbClr val="595A59"/>
                </a:solidFill>
              </a:rPr>
              <a:t>Thurs</a:t>
            </a:r>
            <a:r>
              <a:rPr sz="7200" b="1" dirty="0" smtClean="0">
                <a:solidFill>
                  <a:srgbClr val="595A59"/>
                </a:solidFill>
              </a:rPr>
              <a:t>day</a:t>
            </a:r>
            <a:r>
              <a:rPr sz="7200" b="1" dirty="0">
                <a:solidFill>
                  <a:srgbClr val="595A59"/>
                </a:solidFill>
              </a:rPr>
              <a:t>, August </a:t>
            </a:r>
            <a:r>
              <a:rPr lang="en-US" sz="7200" b="1" dirty="0" smtClean="0">
                <a:solidFill>
                  <a:srgbClr val="595A59"/>
                </a:solidFill>
              </a:rPr>
              <a:t>4</a:t>
            </a:r>
            <a:endParaRPr sz="7200" b="1" dirty="0">
              <a:solidFill>
                <a:srgbClr val="595A59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00948" y="1276350"/>
            <a:ext cx="2806700" cy="2921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529547" y="1432973"/>
            <a:ext cx="3217334" cy="5257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7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Pre-Event</a:t>
            </a:r>
            <a:endParaRPr kumimoji="0" lang="en-US" sz="27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527431" y="3310445"/>
            <a:ext cx="3217334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1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24 hours</a:t>
            </a:r>
            <a:endParaRPr kumimoji="0" lang="en-US" sz="41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pic>
        <p:nvPicPr>
          <p:cNvPr id="13" name="droppedImage.pdf"/>
          <p:cNvPicPr/>
          <p:nvPr/>
        </p:nvPicPr>
        <p:blipFill>
          <a:blip r:embed="rId4">
            <a:alphaModFix amt="90000"/>
            <a:extLst/>
          </a:blip>
          <a:stretch>
            <a:fillRect/>
          </a:stretch>
        </p:blipFill>
        <p:spPr>
          <a:xfrm>
            <a:off x="3441700" y="5156205"/>
            <a:ext cx="17487900" cy="6629400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hape 302"/>
          <p:cNvSpPr/>
          <p:nvPr/>
        </p:nvSpPr>
        <p:spPr>
          <a:xfrm>
            <a:off x="4152900" y="5495544"/>
            <a:ext cx="15798800" cy="2516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 anchorCtr="0">
            <a:spAutoFit/>
          </a:bodyPr>
          <a:lstStyle>
            <a:lvl1pPr algn="l" defTabSz="457200">
              <a:lnSpc>
                <a:spcPct val="90000"/>
              </a:lnSpc>
              <a:spcBef>
                <a:spcPts val="3100"/>
              </a:spcBef>
              <a:tabLst>
                <a:tab pos="165100" algn="l"/>
                <a:tab pos="1485900" algn="l"/>
              </a:tabLst>
              <a:defRPr sz="9000" b="1" spc="-90">
                <a:solidFill>
                  <a:srgbClr val="595A59"/>
                </a:solidFill>
                <a:uFill>
                  <a:solidFill>
                    <a:srgbClr val="595A59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 spc="0">
                <a:solidFill>
                  <a:srgbClr val="000000"/>
                </a:solidFill>
                <a:uFillTx/>
              </a:defRPr>
            </a:pPr>
            <a:r>
              <a:rPr sz="9000" b="1" spc="-90" dirty="0">
                <a:solidFill>
                  <a:srgbClr val="595959"/>
                </a:solidFill>
                <a:uFill>
                  <a:solidFill>
                    <a:srgbClr val="595A59"/>
                  </a:solidFill>
                </a:uFill>
              </a:rPr>
              <a:t>What are your tasks </a:t>
            </a:r>
            <a:r>
              <a:rPr sz="9000" b="1" spc="-90" dirty="0" smtClean="0">
                <a:solidFill>
                  <a:srgbClr val="595959"/>
                </a:solidFill>
                <a:uFill>
                  <a:solidFill>
                    <a:srgbClr val="595A59"/>
                  </a:solidFill>
                </a:uFill>
              </a:rPr>
              <a:t>during </a:t>
            </a:r>
            <a:r>
              <a:rPr lang="en-US" sz="9000" b="1" spc="-90" dirty="0" smtClean="0">
                <a:solidFill>
                  <a:srgbClr val="595959"/>
                </a:solidFill>
                <a:uFill>
                  <a:solidFill>
                    <a:srgbClr val="595A59"/>
                  </a:solidFill>
                </a:uFill>
              </a:rPr>
              <a:t>this</a:t>
            </a:r>
            <a:r>
              <a:rPr sz="9000" b="1" spc="-90" dirty="0" smtClean="0">
                <a:solidFill>
                  <a:srgbClr val="595959"/>
                </a:solidFill>
                <a:uFill>
                  <a:solidFill>
                    <a:srgbClr val="595A59"/>
                  </a:solidFill>
                </a:uFill>
              </a:rPr>
              <a:t> </a:t>
            </a:r>
            <a:r>
              <a:rPr sz="9000" b="1" spc="-90" dirty="0">
                <a:solidFill>
                  <a:srgbClr val="595959"/>
                </a:solidFill>
                <a:uFill>
                  <a:solidFill>
                    <a:srgbClr val="595A59"/>
                  </a:solidFill>
                </a:uFill>
              </a:rPr>
              <a:t>operational period?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Shape 96"/>
          <p:cNvSpPr/>
          <p:nvPr/>
        </p:nvSpPr>
        <p:spPr>
          <a:xfrm>
            <a:off x="1270000" y="1252728"/>
            <a:ext cx="5841687" cy="1423461"/>
          </a:xfrm>
          <a:prstGeom prst="rect">
            <a:avLst/>
          </a:prstGeom>
          <a:solidFill>
            <a:srgbClr val="FFE93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4800" tIns="256032" rIns="304800" bIns="304800" anchor="ctr">
            <a:spAutoFit/>
          </a:bodyPr>
          <a:lstStyle>
            <a:lvl1pPr algn="l" defTabSz="457200">
              <a:lnSpc>
                <a:spcPct val="119999"/>
              </a:lnSpc>
              <a:defRPr sz="45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4500" b="1" dirty="0" smtClean="0">
                <a:solidFill>
                  <a:srgbClr val="595A59"/>
                </a:solidFill>
              </a:rPr>
              <a:t>TODAY’S </a:t>
            </a:r>
            <a:r>
              <a:rPr sz="4500" b="1" dirty="0" smtClean="0">
                <a:solidFill>
                  <a:srgbClr val="595A59"/>
                </a:solidFill>
              </a:rPr>
              <a:t>AGENDA</a:t>
            </a:r>
            <a:endParaRPr sz="4500" b="1" dirty="0">
              <a:solidFill>
                <a:srgbClr val="595A59"/>
              </a:solidFill>
            </a:endParaRPr>
          </a:p>
        </p:txBody>
      </p:sp>
      <p:sp>
        <p:nvSpPr>
          <p:cNvPr id="98" name="Shape 98"/>
          <p:cNvSpPr/>
          <p:nvPr/>
        </p:nvSpPr>
        <p:spPr>
          <a:xfrm>
            <a:off x="4838700" y="5126748"/>
            <a:ext cx="0" cy="1149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 defTabSz="457200">
              <a:lnSpc>
                <a:spcPct val="119999"/>
              </a:lnSpc>
              <a:defRPr sz="6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endParaRPr sz="6400" b="1" dirty="0">
              <a:solidFill>
                <a:srgbClr val="FFFFFF"/>
              </a:solidFill>
            </a:endParaRPr>
          </a:p>
        </p:txBody>
      </p:sp>
      <p:sp>
        <p:nvSpPr>
          <p:cNvPr id="104" name="Shape 104"/>
          <p:cNvSpPr/>
          <p:nvPr/>
        </p:nvSpPr>
        <p:spPr>
          <a:xfrm>
            <a:off x="1273854" y="5160438"/>
            <a:ext cx="19797344" cy="1"/>
          </a:xfrm>
          <a:prstGeom prst="line">
            <a:avLst/>
          </a:prstGeom>
          <a:ln w="50800">
            <a:solidFill>
              <a:srgbClr val="FFE930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05" name="Shape 105"/>
          <p:cNvSpPr/>
          <p:nvPr/>
        </p:nvSpPr>
        <p:spPr>
          <a:xfrm flipV="1">
            <a:off x="1387904" y="15965702"/>
            <a:ext cx="19780907" cy="2436"/>
          </a:xfrm>
          <a:prstGeom prst="line">
            <a:avLst/>
          </a:prstGeom>
          <a:ln w="50800">
            <a:solidFill>
              <a:srgbClr val="595A5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06" name="Shape 106"/>
          <p:cNvSpPr/>
          <p:nvPr/>
        </p:nvSpPr>
        <p:spPr>
          <a:xfrm>
            <a:off x="1273854" y="6392338"/>
            <a:ext cx="19797344" cy="1"/>
          </a:xfrm>
          <a:prstGeom prst="line">
            <a:avLst/>
          </a:prstGeom>
          <a:ln w="50800">
            <a:solidFill>
              <a:srgbClr val="FFE930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07" name="Shape 107"/>
          <p:cNvSpPr/>
          <p:nvPr/>
        </p:nvSpPr>
        <p:spPr>
          <a:xfrm>
            <a:off x="1273854" y="7624238"/>
            <a:ext cx="19797344" cy="1"/>
          </a:xfrm>
          <a:prstGeom prst="line">
            <a:avLst/>
          </a:prstGeom>
          <a:ln w="50800">
            <a:solidFill>
              <a:srgbClr val="FFE930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08" name="Shape 108"/>
          <p:cNvSpPr/>
          <p:nvPr/>
        </p:nvSpPr>
        <p:spPr>
          <a:xfrm>
            <a:off x="1273854" y="8856138"/>
            <a:ext cx="19797344" cy="1"/>
          </a:xfrm>
          <a:prstGeom prst="line">
            <a:avLst/>
          </a:prstGeom>
          <a:ln w="50800">
            <a:solidFill>
              <a:srgbClr val="FFE930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09" name="Shape 109"/>
          <p:cNvSpPr/>
          <p:nvPr/>
        </p:nvSpPr>
        <p:spPr>
          <a:xfrm>
            <a:off x="1273854" y="10088038"/>
            <a:ext cx="19797344" cy="1"/>
          </a:xfrm>
          <a:prstGeom prst="line">
            <a:avLst/>
          </a:prstGeom>
          <a:ln w="50800">
            <a:solidFill>
              <a:srgbClr val="FFE930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6" name="TextBox 25"/>
          <p:cNvSpPr txBox="1"/>
          <p:nvPr/>
        </p:nvSpPr>
        <p:spPr>
          <a:xfrm>
            <a:off x="4780974" y="3774472"/>
            <a:ext cx="11376208" cy="752300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 anchorCtr="0">
            <a:spAutoFit/>
          </a:bodyPr>
          <a:lstStyle/>
          <a:p>
            <a:pPr marL="0" marR="0" indent="0" algn="l" defTabSz="825500" rtl="0" fontAlgn="auto" latinLnBrk="1" hangingPunct="0">
              <a:lnSpc>
                <a:spcPts val="9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400" b="1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/>
                <a:cs typeface="Arial"/>
                <a:sym typeface="Gill Sans"/>
              </a:rPr>
              <a:t>Introduction</a:t>
            </a:r>
          </a:p>
          <a:p>
            <a:pPr marL="0" marR="0" indent="0" algn="l" defTabSz="825500" rtl="0" fontAlgn="auto" latinLnBrk="1" hangingPunct="0">
              <a:lnSpc>
                <a:spcPts val="9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400" b="1" dirty="0" smtClean="0">
                <a:solidFill>
                  <a:srgbClr val="FFFFFF"/>
                </a:solidFill>
                <a:latin typeface="Arial"/>
                <a:cs typeface="Arial"/>
              </a:rPr>
              <a:t>Review of Tools</a:t>
            </a:r>
          </a:p>
          <a:p>
            <a:pPr marL="0" marR="0" indent="0" algn="l" defTabSz="825500" rtl="0" fontAlgn="auto" latinLnBrk="1" hangingPunct="0">
              <a:lnSpc>
                <a:spcPts val="9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400" b="1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/>
                <a:cs typeface="Arial"/>
                <a:sym typeface="Gill Sans"/>
              </a:rPr>
              <a:t>BREAK</a:t>
            </a:r>
          </a:p>
          <a:p>
            <a:pPr marL="0" marR="0" indent="0" algn="l" defTabSz="825500" rtl="0" fontAlgn="auto" latinLnBrk="1" hangingPunct="0">
              <a:lnSpc>
                <a:spcPts val="9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400" b="1" dirty="0" smtClean="0">
                <a:solidFill>
                  <a:srgbClr val="FFFFFF"/>
                </a:solidFill>
                <a:latin typeface="Arial"/>
                <a:cs typeface="Arial"/>
              </a:rPr>
              <a:t>Disaster scenario</a:t>
            </a:r>
          </a:p>
          <a:p>
            <a:pPr marL="0" marR="0" indent="0" algn="l" defTabSz="825500" rtl="0" fontAlgn="auto" latinLnBrk="1" hangingPunct="0">
              <a:lnSpc>
                <a:spcPts val="9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400" b="1" dirty="0" smtClean="0">
                <a:solidFill>
                  <a:srgbClr val="FFFFFF"/>
                </a:solidFill>
                <a:latin typeface="Arial"/>
                <a:cs typeface="Arial"/>
              </a:rPr>
              <a:t>Discussion</a:t>
            </a:r>
          </a:p>
          <a:p>
            <a:pPr marL="0" marR="0" indent="0" algn="l" defTabSz="825500" rtl="0" fontAlgn="auto" latinLnBrk="1" hangingPunct="0">
              <a:lnSpc>
                <a:spcPts val="9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400" b="1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/>
                <a:cs typeface="Arial"/>
                <a:sym typeface="Gill Sans"/>
              </a:rPr>
              <a:t>Next</a:t>
            </a:r>
            <a:r>
              <a:rPr kumimoji="0" lang="en-US" sz="6400" b="1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/>
                <a:cs typeface="Arial"/>
                <a:sym typeface="Gill Sans"/>
              </a:rPr>
              <a:t> steps</a:t>
            </a:r>
            <a:endParaRPr kumimoji="0" lang="en-US" sz="6400" b="1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/>
              <a:cs typeface="Arial"/>
              <a:sym typeface="Gill San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24974" y="3662799"/>
            <a:ext cx="2457283" cy="744605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 anchorCtr="0">
            <a:spAutoFit/>
          </a:bodyPr>
          <a:lstStyle/>
          <a:p>
            <a:pPr marL="0" marR="0" indent="0" algn="l" defTabSz="825500" rtl="0" fontAlgn="auto" latinLnBrk="1" hangingPunct="0">
              <a:lnSpc>
                <a:spcPts val="9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400" b="1" u="none" strike="noStrike" cap="none" spc="0" normalizeH="0" baseline="0" dirty="0" smtClean="0">
                <a:ln>
                  <a:noFill/>
                </a:ln>
                <a:solidFill>
                  <a:srgbClr val="F0DC19"/>
                </a:solidFill>
                <a:effectLst/>
                <a:uFillTx/>
                <a:latin typeface="Arial"/>
                <a:cs typeface="Arial"/>
                <a:sym typeface="Gill Sans"/>
              </a:rPr>
              <a:t>9:00 a.m.</a:t>
            </a:r>
          </a:p>
          <a:p>
            <a:pPr marL="0" marR="0" indent="0" algn="l" defTabSz="825500" rtl="0" fontAlgn="auto" latinLnBrk="1" hangingPunct="0">
              <a:lnSpc>
                <a:spcPts val="9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400" b="1" dirty="0" smtClean="0">
                <a:solidFill>
                  <a:srgbClr val="F0DC19"/>
                </a:solidFill>
                <a:latin typeface="Arial"/>
                <a:cs typeface="Arial"/>
              </a:rPr>
              <a:t>9:30 a.m.</a:t>
            </a:r>
          </a:p>
          <a:p>
            <a:pPr marL="0" marR="0" indent="0" algn="l" defTabSz="825500" rtl="0" fontAlgn="auto" latinLnBrk="1" hangingPunct="0">
              <a:lnSpc>
                <a:spcPts val="9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400" b="1" u="none" strike="noStrike" cap="none" spc="0" normalizeH="0" baseline="0" dirty="0" smtClean="0">
                <a:ln>
                  <a:noFill/>
                </a:ln>
                <a:solidFill>
                  <a:srgbClr val="F0DC19"/>
                </a:solidFill>
                <a:effectLst/>
                <a:uFillTx/>
                <a:latin typeface="Arial"/>
                <a:cs typeface="Arial"/>
                <a:sym typeface="Gill Sans"/>
              </a:rPr>
              <a:t>10:00 a.m.</a:t>
            </a:r>
          </a:p>
          <a:p>
            <a:pPr marL="0" marR="0" indent="0" algn="l" defTabSz="825500" rtl="0" fontAlgn="auto" latinLnBrk="1" hangingPunct="0">
              <a:lnSpc>
                <a:spcPts val="9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400" b="1" dirty="0" smtClean="0">
                <a:solidFill>
                  <a:srgbClr val="F0DC19"/>
                </a:solidFill>
                <a:latin typeface="Arial"/>
                <a:cs typeface="Arial"/>
              </a:rPr>
              <a:t>10:15 a.m.</a:t>
            </a:r>
          </a:p>
          <a:p>
            <a:pPr marL="0" marR="0" indent="0" algn="l" defTabSz="825500" rtl="0" fontAlgn="auto" latinLnBrk="1" hangingPunct="0">
              <a:lnSpc>
                <a:spcPts val="9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400" b="1" u="none" strike="noStrike" cap="none" spc="0" normalizeH="0" baseline="0" dirty="0" smtClean="0">
                <a:ln>
                  <a:noFill/>
                </a:ln>
                <a:solidFill>
                  <a:srgbClr val="F0DC19"/>
                </a:solidFill>
                <a:effectLst/>
                <a:uFillTx/>
                <a:latin typeface="Arial"/>
                <a:cs typeface="Arial"/>
                <a:sym typeface="Gill Sans"/>
              </a:rPr>
              <a:t>11:30 a.m.</a:t>
            </a:r>
          </a:p>
          <a:p>
            <a:pPr marL="0" marR="0" indent="0" algn="l" defTabSz="825500" rtl="0" fontAlgn="auto" latinLnBrk="1" hangingPunct="0">
              <a:lnSpc>
                <a:spcPts val="9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400" b="1" dirty="0" smtClean="0">
                <a:solidFill>
                  <a:srgbClr val="F0DC19"/>
                </a:solidFill>
                <a:latin typeface="Arial"/>
                <a:cs typeface="Arial"/>
              </a:rPr>
              <a:t>11:45 a.m.</a:t>
            </a:r>
            <a:endParaRPr kumimoji="0" lang="en-US" sz="3400" b="1" u="none" strike="noStrike" cap="none" spc="0" normalizeH="0" baseline="0" dirty="0">
              <a:ln>
                <a:noFill/>
              </a:ln>
              <a:solidFill>
                <a:srgbClr val="F0DC19"/>
              </a:solidFill>
              <a:effectLst/>
              <a:uFillTx/>
              <a:latin typeface="Arial"/>
              <a:cs typeface="Arial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02554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260"/>
          <p:cNvSpPr/>
          <p:nvPr/>
        </p:nvSpPr>
        <p:spPr>
          <a:xfrm>
            <a:off x="1270000" y="1321057"/>
            <a:ext cx="9234349" cy="1523485"/>
          </a:xfrm>
          <a:prstGeom prst="rect">
            <a:avLst/>
          </a:prstGeom>
          <a:solidFill>
            <a:srgbClr val="FFE93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4800" tIns="0" rIns="304800" bIns="228600" anchor="ctr">
            <a:spAutoFit/>
          </a:bodyPr>
          <a:lstStyle>
            <a:lvl1pPr algn="l" defTabSz="457200">
              <a:lnSpc>
                <a:spcPct val="119999"/>
              </a:lnSpc>
              <a:defRPr sz="72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7200" b="1" dirty="0" smtClean="0">
                <a:solidFill>
                  <a:srgbClr val="595A59"/>
                </a:solidFill>
              </a:rPr>
              <a:t>Thurs</a:t>
            </a:r>
            <a:r>
              <a:rPr sz="7200" b="1" dirty="0" smtClean="0">
                <a:solidFill>
                  <a:srgbClr val="595A59"/>
                </a:solidFill>
              </a:rPr>
              <a:t>day</a:t>
            </a:r>
            <a:r>
              <a:rPr sz="7200" b="1" dirty="0">
                <a:solidFill>
                  <a:srgbClr val="595A59"/>
                </a:solidFill>
              </a:rPr>
              <a:t>, August </a:t>
            </a:r>
            <a:r>
              <a:rPr lang="en-US" sz="7200" b="1" dirty="0" smtClean="0">
                <a:solidFill>
                  <a:srgbClr val="595A59"/>
                </a:solidFill>
              </a:rPr>
              <a:t>4</a:t>
            </a:r>
            <a:endParaRPr sz="7200" b="1" dirty="0">
              <a:solidFill>
                <a:srgbClr val="595A59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00948" y="1276350"/>
            <a:ext cx="2806700" cy="2921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529547" y="1432973"/>
            <a:ext cx="3217334" cy="5257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7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Pre-Event</a:t>
            </a:r>
            <a:endParaRPr kumimoji="0" lang="en-US" sz="27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527431" y="3310445"/>
            <a:ext cx="3217334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1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24 hours</a:t>
            </a:r>
            <a:endParaRPr kumimoji="0" lang="en-US" sz="41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pic>
        <p:nvPicPr>
          <p:cNvPr id="13" name="droppedImage.pdf"/>
          <p:cNvPicPr/>
          <p:nvPr/>
        </p:nvPicPr>
        <p:blipFill>
          <a:blip r:embed="rId4">
            <a:alphaModFix amt="90000"/>
            <a:extLst/>
          </a:blip>
          <a:stretch>
            <a:fillRect/>
          </a:stretch>
        </p:blipFill>
        <p:spPr>
          <a:xfrm>
            <a:off x="3441700" y="5156205"/>
            <a:ext cx="17487900" cy="6629400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hape 310"/>
          <p:cNvSpPr/>
          <p:nvPr/>
        </p:nvSpPr>
        <p:spPr>
          <a:xfrm>
            <a:off x="4152900" y="5495544"/>
            <a:ext cx="15798800" cy="2516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 anchorCtr="0">
            <a:spAutoFit/>
          </a:bodyPr>
          <a:lstStyle>
            <a:lvl1pPr algn="l" defTabSz="457200">
              <a:lnSpc>
                <a:spcPct val="90000"/>
              </a:lnSpc>
              <a:spcBef>
                <a:spcPts val="3100"/>
              </a:spcBef>
              <a:tabLst>
                <a:tab pos="165100" algn="l"/>
                <a:tab pos="1485900" algn="l"/>
              </a:tabLst>
              <a:defRPr sz="9000" b="1" spc="-90">
                <a:solidFill>
                  <a:srgbClr val="595A59"/>
                </a:solidFill>
                <a:uFill>
                  <a:solidFill>
                    <a:srgbClr val="595A59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 spc="0">
                <a:solidFill>
                  <a:srgbClr val="000000"/>
                </a:solidFill>
                <a:uFillTx/>
              </a:defRPr>
            </a:pPr>
            <a:r>
              <a:rPr sz="9000" b="1" spc="-90" dirty="0">
                <a:solidFill>
                  <a:srgbClr val="595959"/>
                </a:solidFill>
                <a:uFill>
                  <a:solidFill>
                    <a:srgbClr val="595A59"/>
                  </a:solidFill>
                </a:uFill>
              </a:rPr>
              <a:t>How are you working and communicating with others?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5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hape 260"/>
          <p:cNvSpPr/>
          <p:nvPr/>
        </p:nvSpPr>
        <p:spPr>
          <a:xfrm>
            <a:off x="1270000" y="1321057"/>
            <a:ext cx="9234349" cy="1523485"/>
          </a:xfrm>
          <a:prstGeom prst="rect">
            <a:avLst/>
          </a:prstGeom>
          <a:solidFill>
            <a:srgbClr val="FFE93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4800" tIns="0" rIns="304800" bIns="228600" anchor="ctr">
            <a:spAutoFit/>
          </a:bodyPr>
          <a:lstStyle>
            <a:lvl1pPr algn="l" defTabSz="457200">
              <a:lnSpc>
                <a:spcPct val="119999"/>
              </a:lnSpc>
              <a:defRPr sz="72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7200" b="1" dirty="0" smtClean="0">
                <a:solidFill>
                  <a:srgbClr val="595A59"/>
                </a:solidFill>
              </a:rPr>
              <a:t>Thurs</a:t>
            </a:r>
            <a:r>
              <a:rPr sz="7200" b="1" dirty="0" smtClean="0">
                <a:solidFill>
                  <a:srgbClr val="595A59"/>
                </a:solidFill>
              </a:rPr>
              <a:t>day</a:t>
            </a:r>
            <a:r>
              <a:rPr sz="7200" b="1" dirty="0">
                <a:solidFill>
                  <a:srgbClr val="595A59"/>
                </a:solidFill>
              </a:rPr>
              <a:t>, August </a:t>
            </a:r>
            <a:r>
              <a:rPr lang="en-US" sz="7200" b="1" dirty="0" smtClean="0">
                <a:solidFill>
                  <a:srgbClr val="595A59"/>
                </a:solidFill>
              </a:rPr>
              <a:t>4</a:t>
            </a:r>
            <a:endParaRPr sz="7200" b="1" dirty="0">
              <a:solidFill>
                <a:srgbClr val="595A59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00948" y="1276350"/>
            <a:ext cx="2806700" cy="2921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529547" y="1432973"/>
            <a:ext cx="3217334" cy="5257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7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Pre-Event</a:t>
            </a:r>
            <a:endParaRPr kumimoji="0" lang="en-US" sz="27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527431" y="3310445"/>
            <a:ext cx="3217334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1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24 hours</a:t>
            </a:r>
            <a:endParaRPr kumimoji="0" lang="en-US" sz="41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4600" y="5149854"/>
            <a:ext cx="21882100" cy="6629400"/>
          </a:xfrm>
          <a:prstGeom prst="rect">
            <a:avLst/>
          </a:prstGeom>
        </p:spPr>
      </p:pic>
      <p:sp>
        <p:nvSpPr>
          <p:cNvPr id="17" name="Shape 321"/>
          <p:cNvSpPr/>
          <p:nvPr/>
        </p:nvSpPr>
        <p:spPr>
          <a:xfrm>
            <a:off x="2170553" y="6832604"/>
            <a:ext cx="20070038" cy="2"/>
          </a:xfrm>
          <a:prstGeom prst="line">
            <a:avLst/>
          </a:prstGeom>
          <a:ln w="50800">
            <a:solidFill>
              <a:srgbClr val="595A5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" name="Shape 322"/>
          <p:cNvSpPr/>
          <p:nvPr/>
        </p:nvSpPr>
        <p:spPr>
          <a:xfrm>
            <a:off x="2170553" y="8229604"/>
            <a:ext cx="20070038" cy="2"/>
          </a:xfrm>
          <a:prstGeom prst="line">
            <a:avLst/>
          </a:prstGeom>
          <a:ln w="50800">
            <a:solidFill>
              <a:srgbClr val="595A5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" name="TextBox 18"/>
          <p:cNvSpPr txBox="1"/>
          <p:nvPr/>
        </p:nvSpPr>
        <p:spPr>
          <a:xfrm>
            <a:off x="2108200" y="5224974"/>
            <a:ext cx="20447000" cy="51868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 anchorCtr="0">
            <a:spAutoFit/>
          </a:bodyPr>
          <a:lstStyle/>
          <a:p>
            <a:pPr algn="l">
              <a:lnSpc>
                <a:spcPts val="10900"/>
              </a:lnSpc>
            </a:pPr>
            <a:r>
              <a:rPr lang="en-US" sz="6400" b="1" dirty="0">
                <a:solidFill>
                  <a:srgbClr val="595959"/>
                </a:solidFill>
                <a:latin typeface="Arial"/>
                <a:cs typeface="Arial"/>
              </a:rPr>
              <a:t>What key decisions need to be made?</a:t>
            </a:r>
          </a:p>
          <a:p>
            <a:pPr algn="l">
              <a:lnSpc>
                <a:spcPts val="10900"/>
              </a:lnSpc>
            </a:pPr>
            <a:r>
              <a:rPr lang="en-US" sz="6400" b="1" dirty="0">
                <a:solidFill>
                  <a:srgbClr val="595959"/>
                </a:solidFill>
                <a:latin typeface="Arial"/>
                <a:cs typeface="Arial"/>
              </a:rPr>
              <a:t>What are your tasks during this operational period?</a:t>
            </a:r>
          </a:p>
          <a:p>
            <a:pPr algn="l">
              <a:lnSpc>
                <a:spcPts val="10900"/>
              </a:lnSpc>
            </a:pPr>
            <a:r>
              <a:rPr lang="en-US" sz="6400" b="1" dirty="0">
                <a:solidFill>
                  <a:srgbClr val="595959"/>
                </a:solidFill>
                <a:latin typeface="Arial"/>
                <a:cs typeface="Arial"/>
              </a:rPr>
              <a:t>How are you working and </a:t>
            </a:r>
            <a:r>
              <a:rPr lang="en-US" sz="6400" b="1" dirty="0" smtClean="0">
                <a:solidFill>
                  <a:srgbClr val="595959"/>
                </a:solidFill>
                <a:latin typeface="Arial"/>
                <a:cs typeface="Arial"/>
              </a:rPr>
              <a:t>communicating </a:t>
            </a:r>
            <a:endParaRPr lang="en-US" sz="6400" b="1" dirty="0">
              <a:solidFill>
                <a:srgbClr val="595959"/>
              </a:solidFill>
              <a:latin typeface="Arial"/>
              <a:cs typeface="Arial"/>
            </a:endParaRPr>
          </a:p>
          <a:p>
            <a:pPr algn="l">
              <a:lnSpc>
                <a:spcPts val="6200"/>
              </a:lnSpc>
            </a:pPr>
            <a:r>
              <a:rPr lang="en-US" sz="6400" b="1" dirty="0">
                <a:solidFill>
                  <a:srgbClr val="595959"/>
                </a:solidFill>
                <a:latin typeface="Arial"/>
                <a:cs typeface="Arial"/>
              </a:rPr>
              <a:t>with others?</a:t>
            </a:r>
            <a:endParaRPr kumimoji="0" lang="en-US" sz="6400" b="1" u="none" strike="noStrike" cap="none" spc="0" normalizeH="0" baseline="0" dirty="0">
              <a:ln>
                <a:noFill/>
              </a:ln>
              <a:solidFill>
                <a:srgbClr val="595959"/>
              </a:solidFill>
              <a:effectLst/>
              <a:uFillTx/>
              <a:latin typeface="Arial"/>
              <a:cs typeface="Arial"/>
              <a:sym typeface="Gill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Shape 578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F0DC1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1344168" y="768096"/>
            <a:ext cx="8004532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7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Pre-Event</a:t>
            </a:r>
            <a:endParaRPr kumimoji="0" lang="en-US" sz="117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02833" y="8503330"/>
            <a:ext cx="13719306" cy="387285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5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12 hours</a:t>
            </a:r>
            <a:endParaRPr kumimoji="0" lang="en-US" sz="245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4799" y="2754681"/>
            <a:ext cx="6096000" cy="609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4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260"/>
          <p:cNvSpPr/>
          <p:nvPr/>
        </p:nvSpPr>
        <p:spPr>
          <a:xfrm>
            <a:off x="1270000" y="1321057"/>
            <a:ext cx="7849355" cy="1523485"/>
          </a:xfrm>
          <a:prstGeom prst="rect">
            <a:avLst/>
          </a:prstGeom>
          <a:solidFill>
            <a:srgbClr val="FFE93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4800" tIns="0" rIns="304800" bIns="228600" anchor="ctr">
            <a:spAutoFit/>
          </a:bodyPr>
          <a:lstStyle>
            <a:lvl1pPr algn="l" defTabSz="457200">
              <a:lnSpc>
                <a:spcPct val="119999"/>
              </a:lnSpc>
              <a:defRPr sz="72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7200" b="1" dirty="0" smtClean="0">
                <a:solidFill>
                  <a:srgbClr val="595A59"/>
                </a:solidFill>
              </a:rPr>
              <a:t>Fri</a:t>
            </a:r>
            <a:r>
              <a:rPr sz="7200" b="1" dirty="0" smtClean="0">
                <a:solidFill>
                  <a:srgbClr val="595A59"/>
                </a:solidFill>
              </a:rPr>
              <a:t>day</a:t>
            </a:r>
            <a:r>
              <a:rPr sz="7200" b="1" dirty="0">
                <a:solidFill>
                  <a:srgbClr val="595A59"/>
                </a:solidFill>
              </a:rPr>
              <a:t>, August </a:t>
            </a:r>
            <a:r>
              <a:rPr lang="en-US" sz="7200" b="1" dirty="0" smtClean="0">
                <a:solidFill>
                  <a:srgbClr val="595A59"/>
                </a:solidFill>
              </a:rPr>
              <a:t>5</a:t>
            </a:r>
            <a:endParaRPr sz="7200" b="1" dirty="0">
              <a:solidFill>
                <a:srgbClr val="595A59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00948" y="1276350"/>
            <a:ext cx="2806700" cy="2921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529547" y="1432973"/>
            <a:ext cx="3217334" cy="5257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7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Pre-Event</a:t>
            </a:r>
            <a:endParaRPr kumimoji="0" lang="en-US" sz="27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510497" y="3310445"/>
            <a:ext cx="3217334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1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12 hours</a:t>
            </a:r>
            <a:endParaRPr kumimoji="0" lang="en-US" sz="41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1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92" name="Shape 592"/>
          <p:cNvSpPr/>
          <p:nvPr/>
        </p:nvSpPr>
        <p:spPr>
          <a:xfrm>
            <a:off x="3429000" y="5156200"/>
            <a:ext cx="17526000" cy="5715000"/>
          </a:xfrm>
          <a:prstGeom prst="rect">
            <a:avLst/>
          </a:prstGeom>
          <a:solidFill>
            <a:srgbClr val="595A59">
              <a:alpha val="8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593" name="Shape 593"/>
          <p:cNvSpPr/>
          <p:nvPr/>
        </p:nvSpPr>
        <p:spPr>
          <a:xfrm>
            <a:off x="4142232" y="5486400"/>
            <a:ext cx="16840200" cy="2516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 defTabSz="457200">
              <a:lnSpc>
                <a:spcPct val="90000"/>
              </a:lnSpc>
              <a:spcBef>
                <a:spcPts val="3100"/>
              </a:spcBef>
              <a:tabLst>
                <a:tab pos="165100" algn="l"/>
                <a:tab pos="1485900" algn="l"/>
              </a:tabLst>
              <a:defRPr sz="1800"/>
            </a:pPr>
            <a:r>
              <a:rPr sz="9000" b="1" i="1" spc="-90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rPr>
              <a:t>Public </a:t>
            </a:r>
            <a:r>
              <a:rPr sz="9000" b="1" i="1" spc="-9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rPr>
              <a:t>shelters are </a:t>
            </a:r>
            <a:r>
              <a:rPr sz="9000" b="1" i="1" spc="-90" dirty="0">
                <a:solidFill>
                  <a:srgbClr val="FFE930"/>
                </a:solidFill>
                <a:uFill>
                  <a:solidFill>
                    <a:srgbClr val="FFE930"/>
                  </a:solidFill>
                </a:uFill>
                <a:latin typeface="Arial"/>
                <a:ea typeface="Arial"/>
                <a:cs typeface="Arial"/>
                <a:sym typeface="Arial"/>
              </a:rPr>
              <a:t>filling </a:t>
            </a:r>
            <a:r>
              <a:rPr sz="9000" b="1" i="1" spc="-90" dirty="0" smtClean="0">
                <a:solidFill>
                  <a:srgbClr val="FFE930"/>
                </a:solidFill>
                <a:uFill>
                  <a:solidFill>
                    <a:srgbClr val="FFE930"/>
                  </a:solidFill>
                </a:uFill>
                <a:latin typeface="Arial"/>
                <a:ea typeface="Arial"/>
                <a:cs typeface="Arial"/>
                <a:sym typeface="Arial"/>
              </a:rPr>
              <a:t>up</a:t>
            </a:r>
            <a:r>
              <a:rPr lang="en-US" sz="9000" b="1" i="1" spc="-90" dirty="0" smtClean="0">
                <a:solidFill>
                  <a:srgbClr val="FFE930"/>
                </a:solidFill>
                <a:uFill>
                  <a:solidFill>
                    <a:srgbClr val="FFE930"/>
                  </a:solidFill>
                </a:uFill>
                <a:latin typeface="Arial"/>
                <a:ea typeface="Arial"/>
                <a:cs typeface="Arial"/>
                <a:sym typeface="Arial"/>
              </a:rPr>
              <a:t> with evacuees.</a:t>
            </a:r>
            <a:endParaRPr sz="9000" b="1" i="1" spc="-90" dirty="0">
              <a:solidFill>
                <a:srgbClr val="FFE930"/>
              </a:solidFill>
              <a:uFill>
                <a:solidFill>
                  <a:srgbClr val="FFE93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Shape 260"/>
          <p:cNvSpPr/>
          <p:nvPr/>
        </p:nvSpPr>
        <p:spPr>
          <a:xfrm>
            <a:off x="1270000" y="1321057"/>
            <a:ext cx="7849355" cy="1523485"/>
          </a:xfrm>
          <a:prstGeom prst="rect">
            <a:avLst/>
          </a:prstGeom>
          <a:solidFill>
            <a:srgbClr val="FFE93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4800" tIns="0" rIns="304800" bIns="228600" anchor="ctr">
            <a:spAutoFit/>
          </a:bodyPr>
          <a:lstStyle>
            <a:lvl1pPr algn="l" defTabSz="457200">
              <a:lnSpc>
                <a:spcPct val="119999"/>
              </a:lnSpc>
              <a:defRPr sz="72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7200" b="1" dirty="0" smtClean="0">
                <a:solidFill>
                  <a:srgbClr val="595A59"/>
                </a:solidFill>
              </a:rPr>
              <a:t>Fri</a:t>
            </a:r>
            <a:r>
              <a:rPr sz="7200" b="1" dirty="0" smtClean="0">
                <a:solidFill>
                  <a:srgbClr val="595A59"/>
                </a:solidFill>
              </a:rPr>
              <a:t>day</a:t>
            </a:r>
            <a:r>
              <a:rPr sz="7200" b="1" dirty="0">
                <a:solidFill>
                  <a:srgbClr val="595A59"/>
                </a:solidFill>
              </a:rPr>
              <a:t>, August </a:t>
            </a:r>
            <a:r>
              <a:rPr lang="en-US" sz="7200" b="1" dirty="0" smtClean="0">
                <a:solidFill>
                  <a:srgbClr val="595A59"/>
                </a:solidFill>
              </a:rPr>
              <a:t>5</a:t>
            </a:r>
            <a:endParaRPr sz="7200" b="1" dirty="0">
              <a:solidFill>
                <a:srgbClr val="595A59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00948" y="1276350"/>
            <a:ext cx="2806700" cy="2921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529547" y="1432973"/>
            <a:ext cx="3217334" cy="5257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7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Pre-Event</a:t>
            </a:r>
            <a:endParaRPr kumimoji="0" lang="en-US" sz="27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510497" y="3310445"/>
            <a:ext cx="3217334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1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12 hours</a:t>
            </a:r>
            <a:endParaRPr kumimoji="0" lang="en-US" sz="41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0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601" name="Shape 601"/>
          <p:cNvSpPr/>
          <p:nvPr/>
        </p:nvSpPr>
        <p:spPr>
          <a:xfrm>
            <a:off x="3429000" y="5156200"/>
            <a:ext cx="17526000" cy="5715000"/>
          </a:xfrm>
          <a:prstGeom prst="rect">
            <a:avLst/>
          </a:prstGeom>
          <a:solidFill>
            <a:srgbClr val="595A59">
              <a:alpha val="8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02" name="Shape 602"/>
          <p:cNvSpPr/>
          <p:nvPr/>
        </p:nvSpPr>
        <p:spPr>
          <a:xfrm>
            <a:off x="4142232" y="5486400"/>
            <a:ext cx="16840200" cy="3762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 defTabSz="457200">
              <a:lnSpc>
                <a:spcPct val="90000"/>
              </a:lnSpc>
              <a:spcBef>
                <a:spcPts val="3100"/>
              </a:spcBef>
              <a:tabLst>
                <a:tab pos="165100" algn="l"/>
                <a:tab pos="1485900" algn="l"/>
              </a:tabLst>
              <a:defRPr sz="1800"/>
            </a:pPr>
            <a:r>
              <a:rPr sz="9000" b="1" i="1" spc="-9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rPr>
              <a:t>Government officials are urging residents to </a:t>
            </a:r>
            <a:r>
              <a:rPr sz="9000" b="1" i="1" spc="-90" dirty="0">
                <a:solidFill>
                  <a:srgbClr val="FFE930"/>
                </a:solidFill>
                <a:uFill>
                  <a:solidFill>
                    <a:srgbClr val="FFE930"/>
                  </a:solidFill>
                </a:uFill>
                <a:latin typeface="Arial"/>
                <a:ea typeface="Arial"/>
                <a:cs typeface="Arial"/>
                <a:sym typeface="Arial"/>
              </a:rPr>
              <a:t>stay off </a:t>
            </a:r>
            <a:r>
              <a:rPr sz="9000" b="1" i="1" spc="-90" dirty="0" smtClean="0">
                <a:solidFill>
                  <a:srgbClr val="FFE930"/>
                </a:solidFill>
                <a:uFill>
                  <a:solidFill>
                    <a:srgbClr val="FFE930"/>
                  </a:solidFill>
                </a:u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9000" b="1" i="1" spc="-90" dirty="0">
                <a:solidFill>
                  <a:srgbClr val="FFE930"/>
                </a:solidFill>
                <a:uFill>
                  <a:solidFill>
                    <a:srgbClr val="FFE930"/>
                  </a:solidFill>
                </a:uFill>
                <a:latin typeface="Arial"/>
                <a:ea typeface="Arial"/>
                <a:cs typeface="Arial"/>
                <a:sym typeface="Arial"/>
              </a:rPr>
              <a:t>roads </a:t>
            </a:r>
            <a:r>
              <a:rPr sz="9000" b="1" i="1" spc="-90" dirty="0" smtClean="0">
                <a:solidFill>
                  <a:srgbClr val="FFE930"/>
                </a:solidFill>
                <a:uFill>
                  <a:solidFill>
                    <a:srgbClr val="FFE930"/>
                  </a:solidFill>
                </a:uFill>
                <a:latin typeface="Arial"/>
                <a:ea typeface="Arial"/>
                <a:cs typeface="Arial"/>
                <a:sym typeface="Arial"/>
              </a:rPr>
              <a:t>and streets</a:t>
            </a:r>
            <a:r>
              <a:rPr lang="en-US" sz="9000" b="1" i="1" spc="-90" dirty="0" smtClean="0">
                <a:solidFill>
                  <a:srgbClr val="FFE930"/>
                </a:solidFill>
                <a:uFill>
                  <a:solidFill>
                    <a:srgbClr val="FFE930"/>
                  </a:solidFill>
                </a:uFill>
                <a:latin typeface="Arial"/>
                <a:ea typeface="Arial"/>
                <a:cs typeface="Arial"/>
                <a:sym typeface="Arial"/>
              </a:rPr>
              <a:t>.</a:t>
            </a:r>
            <a:endParaRPr sz="9000" b="1" i="1" spc="-90" dirty="0">
              <a:solidFill>
                <a:srgbClr val="FFE930"/>
              </a:solidFill>
              <a:uFill>
                <a:solidFill>
                  <a:srgbClr val="FFE93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Shape 260"/>
          <p:cNvSpPr/>
          <p:nvPr/>
        </p:nvSpPr>
        <p:spPr>
          <a:xfrm>
            <a:off x="1270000" y="1321057"/>
            <a:ext cx="7849355" cy="1523485"/>
          </a:xfrm>
          <a:prstGeom prst="rect">
            <a:avLst/>
          </a:prstGeom>
          <a:solidFill>
            <a:srgbClr val="FFE93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4800" tIns="0" rIns="304800" bIns="228600" anchor="ctr">
            <a:spAutoFit/>
          </a:bodyPr>
          <a:lstStyle>
            <a:lvl1pPr algn="l" defTabSz="457200">
              <a:lnSpc>
                <a:spcPct val="119999"/>
              </a:lnSpc>
              <a:defRPr sz="72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7200" b="1" dirty="0" smtClean="0">
                <a:solidFill>
                  <a:srgbClr val="595A59"/>
                </a:solidFill>
              </a:rPr>
              <a:t>Fri</a:t>
            </a:r>
            <a:r>
              <a:rPr sz="7200" b="1" dirty="0" smtClean="0">
                <a:solidFill>
                  <a:srgbClr val="595A59"/>
                </a:solidFill>
              </a:rPr>
              <a:t>day</a:t>
            </a:r>
            <a:r>
              <a:rPr sz="7200" b="1" dirty="0">
                <a:solidFill>
                  <a:srgbClr val="595A59"/>
                </a:solidFill>
              </a:rPr>
              <a:t>, August </a:t>
            </a:r>
            <a:r>
              <a:rPr lang="en-US" sz="7200" b="1" dirty="0" smtClean="0">
                <a:solidFill>
                  <a:srgbClr val="595A59"/>
                </a:solidFill>
              </a:rPr>
              <a:t>5</a:t>
            </a:r>
            <a:endParaRPr sz="7200" b="1" dirty="0">
              <a:solidFill>
                <a:srgbClr val="595A59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00948" y="1276350"/>
            <a:ext cx="2806700" cy="2921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529547" y="1432973"/>
            <a:ext cx="3217334" cy="5257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7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Pre-Event</a:t>
            </a:r>
            <a:endParaRPr kumimoji="0" lang="en-US" sz="27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510497" y="3310445"/>
            <a:ext cx="3217334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1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12 hours</a:t>
            </a:r>
            <a:endParaRPr kumimoji="0" lang="en-US" sz="41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9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610" name="Shape 610"/>
          <p:cNvSpPr/>
          <p:nvPr/>
        </p:nvSpPr>
        <p:spPr>
          <a:xfrm>
            <a:off x="3429000" y="5156200"/>
            <a:ext cx="17526000" cy="5715000"/>
          </a:xfrm>
          <a:prstGeom prst="rect">
            <a:avLst/>
          </a:prstGeom>
          <a:solidFill>
            <a:srgbClr val="595A59">
              <a:alpha val="8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11" name="Shape 611"/>
          <p:cNvSpPr/>
          <p:nvPr/>
        </p:nvSpPr>
        <p:spPr>
          <a:xfrm>
            <a:off x="4142232" y="5486400"/>
            <a:ext cx="16840200" cy="12707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 defTabSz="457200">
              <a:lnSpc>
                <a:spcPct val="90000"/>
              </a:lnSpc>
              <a:spcBef>
                <a:spcPts val="3100"/>
              </a:spcBef>
              <a:tabLst>
                <a:tab pos="165100" algn="l"/>
                <a:tab pos="1485900" algn="l"/>
              </a:tabLst>
              <a:defRPr sz="1800"/>
            </a:pPr>
            <a:r>
              <a:rPr sz="9000" b="1" i="1" spc="-9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rPr>
              <a:t>Winds </a:t>
            </a:r>
            <a:r>
              <a:rPr sz="9000" b="1" i="1" spc="-90" dirty="0">
                <a:solidFill>
                  <a:srgbClr val="FFE930"/>
                </a:solidFill>
                <a:uFill>
                  <a:solidFill>
                    <a:srgbClr val="FFE930"/>
                  </a:solidFill>
                </a:uFill>
                <a:latin typeface="Arial"/>
                <a:ea typeface="Arial"/>
                <a:cs typeface="Arial"/>
                <a:sym typeface="Arial"/>
              </a:rPr>
              <a:t>increasing </a:t>
            </a:r>
            <a:r>
              <a:rPr lang="en-US" sz="9000" b="1" i="1" spc="-90" dirty="0" smtClean="0">
                <a:solidFill>
                  <a:srgbClr val="FFE930"/>
                </a:solidFill>
                <a:uFill>
                  <a:solidFill>
                    <a:srgbClr val="FFE930"/>
                  </a:solidFill>
                </a:uFill>
                <a:latin typeface="Arial"/>
                <a:ea typeface="Arial"/>
                <a:cs typeface="Arial"/>
                <a:sym typeface="Arial"/>
              </a:rPr>
              <a:t>in </a:t>
            </a:r>
            <a:r>
              <a:rPr sz="9000" b="1" i="1" spc="-90" dirty="0" smtClean="0">
                <a:solidFill>
                  <a:srgbClr val="FFE930"/>
                </a:solidFill>
                <a:uFill>
                  <a:solidFill>
                    <a:srgbClr val="FFE930"/>
                  </a:solidFill>
                </a:uFill>
                <a:latin typeface="Arial"/>
                <a:ea typeface="Arial"/>
                <a:cs typeface="Arial"/>
                <a:sym typeface="Arial"/>
              </a:rPr>
              <a:t>speed</a:t>
            </a:r>
            <a:r>
              <a:rPr lang="en-US" sz="9000" b="1" i="1" spc="-90" dirty="0" smtClean="0">
                <a:solidFill>
                  <a:srgbClr val="FFE930"/>
                </a:solidFill>
                <a:uFill>
                  <a:solidFill>
                    <a:srgbClr val="FFE930"/>
                  </a:solidFill>
                </a:uFill>
                <a:latin typeface="Arial"/>
                <a:ea typeface="Arial"/>
                <a:cs typeface="Arial"/>
                <a:sym typeface="Arial"/>
              </a:rPr>
              <a:t>.</a:t>
            </a:r>
            <a:endParaRPr sz="9000" b="1" i="1" spc="-90" dirty="0">
              <a:solidFill>
                <a:srgbClr val="FFE930"/>
              </a:solidFill>
              <a:uFill>
                <a:solidFill>
                  <a:srgbClr val="FFE93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Shape 260"/>
          <p:cNvSpPr/>
          <p:nvPr/>
        </p:nvSpPr>
        <p:spPr>
          <a:xfrm>
            <a:off x="1270000" y="1321057"/>
            <a:ext cx="7849355" cy="1523485"/>
          </a:xfrm>
          <a:prstGeom prst="rect">
            <a:avLst/>
          </a:prstGeom>
          <a:solidFill>
            <a:srgbClr val="FFE93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4800" tIns="0" rIns="304800" bIns="228600" anchor="ctr">
            <a:spAutoFit/>
          </a:bodyPr>
          <a:lstStyle>
            <a:lvl1pPr algn="l" defTabSz="457200">
              <a:lnSpc>
                <a:spcPct val="119999"/>
              </a:lnSpc>
              <a:defRPr sz="72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7200" b="1" dirty="0" smtClean="0">
                <a:solidFill>
                  <a:srgbClr val="595A59"/>
                </a:solidFill>
              </a:rPr>
              <a:t>Fri</a:t>
            </a:r>
            <a:r>
              <a:rPr sz="7200" b="1" dirty="0" smtClean="0">
                <a:solidFill>
                  <a:srgbClr val="595A59"/>
                </a:solidFill>
              </a:rPr>
              <a:t>day</a:t>
            </a:r>
            <a:r>
              <a:rPr sz="7200" b="1" dirty="0">
                <a:solidFill>
                  <a:srgbClr val="595A59"/>
                </a:solidFill>
              </a:rPr>
              <a:t>, August </a:t>
            </a:r>
            <a:r>
              <a:rPr lang="en-US" sz="7200" b="1" dirty="0" smtClean="0">
                <a:solidFill>
                  <a:srgbClr val="595A59"/>
                </a:solidFill>
              </a:rPr>
              <a:t>5</a:t>
            </a:r>
            <a:endParaRPr sz="7200" b="1" dirty="0">
              <a:solidFill>
                <a:srgbClr val="595A59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00948" y="1276350"/>
            <a:ext cx="2806700" cy="2921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529547" y="1432973"/>
            <a:ext cx="3217334" cy="5257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7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Pre-Event</a:t>
            </a:r>
            <a:endParaRPr kumimoji="0" lang="en-US" sz="27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510497" y="3310445"/>
            <a:ext cx="3217334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1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12 hours</a:t>
            </a:r>
            <a:endParaRPr kumimoji="0" lang="en-US" sz="41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8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619" name="Shape 619"/>
          <p:cNvSpPr/>
          <p:nvPr/>
        </p:nvSpPr>
        <p:spPr>
          <a:xfrm>
            <a:off x="3429000" y="5156200"/>
            <a:ext cx="17526000" cy="5715000"/>
          </a:xfrm>
          <a:prstGeom prst="rect">
            <a:avLst/>
          </a:prstGeom>
          <a:solidFill>
            <a:srgbClr val="595A59">
              <a:alpha val="8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20" name="Shape 620"/>
          <p:cNvSpPr/>
          <p:nvPr/>
        </p:nvSpPr>
        <p:spPr>
          <a:xfrm>
            <a:off x="4142232" y="5486400"/>
            <a:ext cx="16840200" cy="2516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 defTabSz="457200">
              <a:lnSpc>
                <a:spcPct val="90000"/>
              </a:lnSpc>
              <a:spcBef>
                <a:spcPts val="3100"/>
              </a:spcBef>
              <a:tabLst>
                <a:tab pos="165100" algn="l"/>
                <a:tab pos="1485900" algn="l"/>
              </a:tabLst>
              <a:defRPr sz="1800"/>
            </a:pPr>
            <a:r>
              <a:rPr sz="9000" b="1" i="1" spc="-9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rPr>
              <a:t>Rainfall predictions </a:t>
            </a:r>
            <a:br>
              <a:rPr sz="9000" b="1" i="1" spc="-9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rPr>
            </a:br>
            <a:r>
              <a:rPr sz="9000" b="1" i="1" spc="-9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rPr>
              <a:t>remain at </a:t>
            </a:r>
            <a:r>
              <a:rPr sz="9000" b="1" i="1" spc="-90" dirty="0">
                <a:solidFill>
                  <a:srgbClr val="FFE930"/>
                </a:solidFill>
                <a:uFill>
                  <a:solidFill>
                    <a:srgbClr val="FFE930"/>
                  </a:solidFill>
                </a:uFill>
                <a:latin typeface="Arial"/>
                <a:ea typeface="Arial"/>
                <a:cs typeface="Arial"/>
                <a:sym typeface="Arial"/>
              </a:rPr>
              <a:t>12-18 </a:t>
            </a:r>
            <a:r>
              <a:rPr sz="9000" b="1" i="1" spc="-90" dirty="0" smtClean="0">
                <a:solidFill>
                  <a:srgbClr val="FFE930"/>
                </a:solidFill>
                <a:uFill>
                  <a:solidFill>
                    <a:srgbClr val="FFE930"/>
                  </a:solidFill>
                </a:uFill>
                <a:latin typeface="Arial"/>
                <a:ea typeface="Arial"/>
                <a:cs typeface="Arial"/>
                <a:sym typeface="Arial"/>
              </a:rPr>
              <a:t>inches</a:t>
            </a:r>
            <a:r>
              <a:rPr lang="en-US" sz="9000" b="1" i="1" spc="-90" dirty="0" smtClean="0">
                <a:solidFill>
                  <a:srgbClr val="FFE930"/>
                </a:solidFill>
                <a:uFill>
                  <a:solidFill>
                    <a:srgbClr val="FFE930"/>
                  </a:solidFill>
                </a:u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sz="9000" b="1" i="1" spc="-90" dirty="0" smtClean="0">
                <a:solidFill>
                  <a:srgbClr val="FFE930"/>
                </a:solidFill>
                <a:uFill>
                  <a:solidFill>
                    <a:srgbClr val="FFE930"/>
                  </a:solidFill>
                </a:uFill>
                <a:latin typeface="Arial"/>
                <a:ea typeface="Arial"/>
                <a:cs typeface="Arial"/>
                <a:sym typeface="Arial"/>
              </a:rPr>
              <a:t>  </a:t>
            </a:r>
            <a:endParaRPr sz="9000" b="1" i="1" spc="-90" dirty="0">
              <a:solidFill>
                <a:srgbClr val="FFE930"/>
              </a:solidFill>
              <a:uFill>
                <a:solidFill>
                  <a:srgbClr val="FFE93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Shape 260"/>
          <p:cNvSpPr/>
          <p:nvPr/>
        </p:nvSpPr>
        <p:spPr>
          <a:xfrm>
            <a:off x="1270000" y="1321057"/>
            <a:ext cx="7849355" cy="1523485"/>
          </a:xfrm>
          <a:prstGeom prst="rect">
            <a:avLst/>
          </a:prstGeom>
          <a:solidFill>
            <a:srgbClr val="FFE93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4800" tIns="0" rIns="304800" bIns="228600" anchor="ctr">
            <a:spAutoFit/>
          </a:bodyPr>
          <a:lstStyle>
            <a:lvl1pPr algn="l" defTabSz="457200">
              <a:lnSpc>
                <a:spcPct val="119999"/>
              </a:lnSpc>
              <a:defRPr sz="72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7200" b="1" dirty="0" smtClean="0">
                <a:solidFill>
                  <a:srgbClr val="595A59"/>
                </a:solidFill>
              </a:rPr>
              <a:t>Fri</a:t>
            </a:r>
            <a:r>
              <a:rPr sz="7200" b="1" dirty="0" smtClean="0">
                <a:solidFill>
                  <a:srgbClr val="595A59"/>
                </a:solidFill>
              </a:rPr>
              <a:t>day</a:t>
            </a:r>
            <a:r>
              <a:rPr sz="7200" b="1" dirty="0">
                <a:solidFill>
                  <a:srgbClr val="595A59"/>
                </a:solidFill>
              </a:rPr>
              <a:t>, August </a:t>
            </a:r>
            <a:r>
              <a:rPr lang="en-US" sz="7200" b="1" dirty="0" smtClean="0">
                <a:solidFill>
                  <a:srgbClr val="595A59"/>
                </a:solidFill>
              </a:rPr>
              <a:t>5</a:t>
            </a:r>
            <a:endParaRPr sz="7200" b="1" dirty="0">
              <a:solidFill>
                <a:srgbClr val="595A59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00948" y="1276350"/>
            <a:ext cx="2806700" cy="2921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529547" y="1432973"/>
            <a:ext cx="3217334" cy="5257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7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Pre-Event</a:t>
            </a:r>
            <a:endParaRPr kumimoji="0" lang="en-US" sz="27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510497" y="3310445"/>
            <a:ext cx="3217334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1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12 hours</a:t>
            </a:r>
            <a:endParaRPr kumimoji="0" lang="en-US" sz="41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260"/>
          <p:cNvSpPr/>
          <p:nvPr/>
        </p:nvSpPr>
        <p:spPr>
          <a:xfrm>
            <a:off x="1270000" y="1321057"/>
            <a:ext cx="7849355" cy="1523485"/>
          </a:xfrm>
          <a:prstGeom prst="rect">
            <a:avLst/>
          </a:prstGeom>
          <a:solidFill>
            <a:srgbClr val="FFE93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4800" tIns="0" rIns="304800" bIns="228600" anchor="ctr">
            <a:spAutoFit/>
          </a:bodyPr>
          <a:lstStyle>
            <a:lvl1pPr algn="l" defTabSz="457200">
              <a:lnSpc>
                <a:spcPct val="119999"/>
              </a:lnSpc>
              <a:defRPr sz="72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7200" b="1" dirty="0" smtClean="0">
                <a:solidFill>
                  <a:srgbClr val="595A59"/>
                </a:solidFill>
              </a:rPr>
              <a:t>Fri</a:t>
            </a:r>
            <a:r>
              <a:rPr sz="7200" b="1" dirty="0" smtClean="0">
                <a:solidFill>
                  <a:srgbClr val="595A59"/>
                </a:solidFill>
              </a:rPr>
              <a:t>day</a:t>
            </a:r>
            <a:r>
              <a:rPr sz="7200" b="1" dirty="0">
                <a:solidFill>
                  <a:srgbClr val="595A59"/>
                </a:solidFill>
              </a:rPr>
              <a:t>, August </a:t>
            </a:r>
            <a:r>
              <a:rPr lang="en-US" sz="7200" b="1" dirty="0" smtClean="0">
                <a:solidFill>
                  <a:srgbClr val="595A59"/>
                </a:solidFill>
              </a:rPr>
              <a:t>5</a:t>
            </a:r>
            <a:endParaRPr sz="7200" b="1" dirty="0">
              <a:solidFill>
                <a:srgbClr val="595A59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00948" y="1276350"/>
            <a:ext cx="2806700" cy="2921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529547" y="1432973"/>
            <a:ext cx="3217334" cy="5257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7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Pre-Event</a:t>
            </a:r>
            <a:endParaRPr kumimoji="0" lang="en-US" sz="27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510497" y="3310445"/>
            <a:ext cx="3217334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1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12 hours</a:t>
            </a:r>
            <a:endParaRPr kumimoji="0" lang="en-US" sz="41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pic>
        <p:nvPicPr>
          <p:cNvPr id="13" name="droppedImage.pdf"/>
          <p:cNvPicPr/>
          <p:nvPr/>
        </p:nvPicPr>
        <p:blipFill>
          <a:blip r:embed="rId4">
            <a:alphaModFix amt="90000"/>
            <a:extLst/>
          </a:blip>
          <a:stretch>
            <a:fillRect/>
          </a:stretch>
        </p:blipFill>
        <p:spPr>
          <a:xfrm>
            <a:off x="3441700" y="5156205"/>
            <a:ext cx="17487900" cy="6629400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hape 294"/>
          <p:cNvSpPr/>
          <p:nvPr/>
        </p:nvSpPr>
        <p:spPr>
          <a:xfrm>
            <a:off x="4152900" y="5499112"/>
            <a:ext cx="15824200" cy="2516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 anchorCtr="0">
            <a:spAutoFit/>
          </a:bodyPr>
          <a:lstStyle/>
          <a:p>
            <a:pPr lvl="0" algn="l" defTabSz="457200">
              <a:lnSpc>
                <a:spcPct val="90000"/>
              </a:lnSpc>
              <a:spcBef>
                <a:spcPts val="3100"/>
              </a:spcBef>
              <a:tabLst>
                <a:tab pos="165100" algn="l"/>
                <a:tab pos="1485900" algn="l"/>
              </a:tabLst>
              <a:defRPr sz="1800"/>
            </a:pPr>
            <a:r>
              <a:rPr sz="9000" b="1" spc="-90" dirty="0">
                <a:solidFill>
                  <a:srgbClr val="595959"/>
                </a:solidFill>
                <a:uFill>
                  <a:solidFill>
                    <a:srgbClr val="595A59"/>
                  </a:solidFill>
                </a:uFill>
                <a:latin typeface="Arial"/>
                <a:ea typeface="Arial"/>
                <a:cs typeface="Arial"/>
                <a:sym typeface="Arial"/>
              </a:rPr>
              <a:t>What key decisions need </a:t>
            </a:r>
            <a:br>
              <a:rPr sz="9000" b="1" spc="-90" dirty="0">
                <a:solidFill>
                  <a:srgbClr val="595959"/>
                </a:solidFill>
                <a:uFill>
                  <a:solidFill>
                    <a:srgbClr val="595A59"/>
                  </a:solidFill>
                </a:uFill>
                <a:latin typeface="Arial"/>
                <a:ea typeface="Arial"/>
                <a:cs typeface="Arial"/>
                <a:sym typeface="Arial"/>
              </a:rPr>
            </a:br>
            <a:r>
              <a:rPr sz="9000" b="1" spc="-90" dirty="0">
                <a:solidFill>
                  <a:srgbClr val="595959"/>
                </a:solidFill>
                <a:uFill>
                  <a:solidFill>
                    <a:srgbClr val="595A59"/>
                  </a:solidFill>
                </a:uFill>
                <a:latin typeface="Arial"/>
                <a:ea typeface="Arial"/>
                <a:cs typeface="Arial"/>
                <a:sym typeface="Arial"/>
              </a:rPr>
              <a:t>to be made?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6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260"/>
          <p:cNvSpPr/>
          <p:nvPr/>
        </p:nvSpPr>
        <p:spPr>
          <a:xfrm>
            <a:off x="1270000" y="1321057"/>
            <a:ext cx="7849355" cy="1523485"/>
          </a:xfrm>
          <a:prstGeom prst="rect">
            <a:avLst/>
          </a:prstGeom>
          <a:solidFill>
            <a:srgbClr val="FFE93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4800" tIns="0" rIns="304800" bIns="228600" anchor="ctr">
            <a:spAutoFit/>
          </a:bodyPr>
          <a:lstStyle>
            <a:lvl1pPr algn="l" defTabSz="457200">
              <a:lnSpc>
                <a:spcPct val="119999"/>
              </a:lnSpc>
              <a:defRPr sz="72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7200" b="1" dirty="0" smtClean="0">
                <a:solidFill>
                  <a:srgbClr val="595A59"/>
                </a:solidFill>
              </a:rPr>
              <a:t>Fri</a:t>
            </a:r>
            <a:r>
              <a:rPr sz="7200" b="1" dirty="0" smtClean="0">
                <a:solidFill>
                  <a:srgbClr val="595A59"/>
                </a:solidFill>
              </a:rPr>
              <a:t>day</a:t>
            </a:r>
            <a:r>
              <a:rPr sz="7200" b="1" dirty="0">
                <a:solidFill>
                  <a:srgbClr val="595A59"/>
                </a:solidFill>
              </a:rPr>
              <a:t>, August </a:t>
            </a:r>
            <a:r>
              <a:rPr lang="en-US" sz="7200" b="1" dirty="0" smtClean="0">
                <a:solidFill>
                  <a:srgbClr val="595A59"/>
                </a:solidFill>
              </a:rPr>
              <a:t>5</a:t>
            </a:r>
            <a:endParaRPr sz="7200" b="1" dirty="0">
              <a:solidFill>
                <a:srgbClr val="595A59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00948" y="1276350"/>
            <a:ext cx="2806700" cy="2921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529547" y="1432973"/>
            <a:ext cx="3217334" cy="5257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7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Pre-Event</a:t>
            </a:r>
            <a:endParaRPr kumimoji="0" lang="en-US" sz="27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510497" y="3310445"/>
            <a:ext cx="3217334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1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12 hours</a:t>
            </a:r>
            <a:endParaRPr kumimoji="0" lang="en-US" sz="41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pic>
        <p:nvPicPr>
          <p:cNvPr id="13" name="droppedImage.pdf"/>
          <p:cNvPicPr/>
          <p:nvPr/>
        </p:nvPicPr>
        <p:blipFill>
          <a:blip r:embed="rId4">
            <a:alphaModFix amt="90000"/>
            <a:extLst/>
          </a:blip>
          <a:stretch>
            <a:fillRect/>
          </a:stretch>
        </p:blipFill>
        <p:spPr>
          <a:xfrm>
            <a:off x="3441700" y="5156205"/>
            <a:ext cx="17487900" cy="6629400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hape 302"/>
          <p:cNvSpPr/>
          <p:nvPr/>
        </p:nvSpPr>
        <p:spPr>
          <a:xfrm>
            <a:off x="4152900" y="5495544"/>
            <a:ext cx="15798800" cy="2516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 anchorCtr="0">
            <a:spAutoFit/>
          </a:bodyPr>
          <a:lstStyle>
            <a:lvl1pPr algn="l" defTabSz="457200">
              <a:lnSpc>
                <a:spcPct val="90000"/>
              </a:lnSpc>
              <a:spcBef>
                <a:spcPts val="3100"/>
              </a:spcBef>
              <a:tabLst>
                <a:tab pos="165100" algn="l"/>
                <a:tab pos="1485900" algn="l"/>
              </a:tabLst>
              <a:defRPr sz="9000" b="1" spc="-90">
                <a:solidFill>
                  <a:srgbClr val="595A59"/>
                </a:solidFill>
                <a:uFill>
                  <a:solidFill>
                    <a:srgbClr val="595A59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 spc="0">
                <a:solidFill>
                  <a:srgbClr val="000000"/>
                </a:solidFill>
                <a:uFillTx/>
              </a:defRPr>
            </a:pPr>
            <a:r>
              <a:rPr sz="9000" b="1" spc="-90" dirty="0">
                <a:solidFill>
                  <a:srgbClr val="595959"/>
                </a:solidFill>
                <a:uFill>
                  <a:solidFill>
                    <a:srgbClr val="595A59"/>
                  </a:solidFill>
                </a:uFill>
              </a:rPr>
              <a:t>What are your tasks </a:t>
            </a:r>
            <a:r>
              <a:rPr sz="9000" b="1" spc="-90" dirty="0" smtClean="0">
                <a:solidFill>
                  <a:srgbClr val="595959"/>
                </a:solidFill>
                <a:uFill>
                  <a:solidFill>
                    <a:srgbClr val="595A59"/>
                  </a:solidFill>
                </a:uFill>
              </a:rPr>
              <a:t>during </a:t>
            </a:r>
            <a:r>
              <a:rPr lang="en-US" sz="9000" b="1" spc="-90" dirty="0" smtClean="0">
                <a:solidFill>
                  <a:srgbClr val="595959"/>
                </a:solidFill>
                <a:uFill>
                  <a:solidFill>
                    <a:srgbClr val="595A59"/>
                  </a:solidFill>
                </a:uFill>
              </a:rPr>
              <a:t>this</a:t>
            </a:r>
            <a:r>
              <a:rPr sz="9000" b="1" spc="-90" dirty="0" smtClean="0">
                <a:solidFill>
                  <a:srgbClr val="595959"/>
                </a:solidFill>
                <a:uFill>
                  <a:solidFill>
                    <a:srgbClr val="595A59"/>
                  </a:solidFill>
                </a:uFill>
              </a:rPr>
              <a:t> </a:t>
            </a:r>
            <a:r>
              <a:rPr sz="9000" b="1" spc="-90" dirty="0">
                <a:solidFill>
                  <a:srgbClr val="595959"/>
                </a:solidFill>
                <a:uFill>
                  <a:solidFill>
                    <a:srgbClr val="595A59"/>
                  </a:solidFill>
                </a:uFill>
              </a:rPr>
              <a:t>operational period?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Shape 120"/>
          <p:cNvSpPr/>
          <p:nvPr/>
        </p:nvSpPr>
        <p:spPr>
          <a:xfrm>
            <a:off x="1308100" y="493776"/>
            <a:ext cx="21844000" cy="21544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457200">
              <a:lnSpc>
                <a:spcPct val="119999"/>
              </a:lnSpc>
              <a:defRPr sz="120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2000" b="1" dirty="0">
                <a:solidFill>
                  <a:srgbClr val="595A59"/>
                </a:solidFill>
              </a:rPr>
              <a:t>Today’s </a:t>
            </a:r>
            <a:r>
              <a:rPr sz="12000" b="1" dirty="0" smtClean="0">
                <a:solidFill>
                  <a:srgbClr val="595A59"/>
                </a:solidFill>
              </a:rPr>
              <a:t>objective</a:t>
            </a:r>
            <a:r>
              <a:rPr lang="en-US" sz="12000" b="1" dirty="0" smtClean="0">
                <a:solidFill>
                  <a:srgbClr val="595A59"/>
                </a:solidFill>
              </a:rPr>
              <a:t>s</a:t>
            </a:r>
            <a:endParaRPr sz="12000" b="1" dirty="0">
              <a:solidFill>
                <a:srgbClr val="595A59"/>
              </a:solidFill>
            </a:endParaRPr>
          </a:p>
        </p:txBody>
      </p:sp>
      <p:pic>
        <p:nvPicPr>
          <p:cNvPr id="121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33500" y="11518900"/>
            <a:ext cx="21844001" cy="935450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Shape 124"/>
          <p:cNvSpPr/>
          <p:nvPr/>
        </p:nvSpPr>
        <p:spPr>
          <a:xfrm flipV="1">
            <a:off x="1349804" y="5187631"/>
            <a:ext cx="21671280" cy="2435"/>
          </a:xfrm>
          <a:prstGeom prst="line">
            <a:avLst/>
          </a:prstGeom>
          <a:ln w="50800">
            <a:solidFill>
              <a:srgbClr val="595A5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25" name="Shape 125"/>
          <p:cNvSpPr/>
          <p:nvPr/>
        </p:nvSpPr>
        <p:spPr>
          <a:xfrm flipV="1">
            <a:off x="1349804" y="8159431"/>
            <a:ext cx="21671280" cy="2435"/>
          </a:xfrm>
          <a:prstGeom prst="line">
            <a:avLst/>
          </a:prstGeom>
          <a:ln w="50800">
            <a:solidFill>
              <a:srgbClr val="595A5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29" name="Shape 129"/>
          <p:cNvSpPr/>
          <p:nvPr/>
        </p:nvSpPr>
        <p:spPr>
          <a:xfrm flipV="1">
            <a:off x="1349804" y="6673531"/>
            <a:ext cx="21671280" cy="2435"/>
          </a:xfrm>
          <a:prstGeom prst="line">
            <a:avLst/>
          </a:prstGeom>
          <a:ln w="50800">
            <a:solidFill>
              <a:srgbClr val="595A5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" name="Shape 92"/>
          <p:cNvSpPr/>
          <p:nvPr/>
        </p:nvSpPr>
        <p:spPr>
          <a:xfrm>
            <a:off x="1403134" y="3592221"/>
            <a:ext cx="21361400" cy="5833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l" defTabSz="457200">
              <a:lnSpc>
                <a:spcPct val="119999"/>
              </a:lnSpc>
              <a:defRPr sz="74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lnSpc>
                <a:spcPts val="11580"/>
              </a:lnSpc>
            </a:pPr>
            <a:r>
              <a:rPr lang="en-US" dirty="0"/>
              <a:t>Evaluate our Disaster Staffing Plan.</a:t>
            </a:r>
          </a:p>
          <a:p>
            <a:pPr>
              <a:lnSpc>
                <a:spcPts val="11580"/>
              </a:lnSpc>
            </a:pPr>
            <a:r>
              <a:rPr lang="en-US" dirty="0"/>
              <a:t>Ensure clarity of roles and responsibilities.</a:t>
            </a:r>
          </a:p>
          <a:p>
            <a:pPr>
              <a:lnSpc>
                <a:spcPts val="11580"/>
              </a:lnSpc>
            </a:pPr>
            <a:r>
              <a:rPr lang="en-US" dirty="0"/>
              <a:t>Evaluate our </a:t>
            </a:r>
            <a:r>
              <a:rPr lang="en-US" i="1" dirty="0">
                <a:solidFill>
                  <a:srgbClr val="595959"/>
                </a:solidFill>
              </a:rPr>
              <a:t>Job Action Packets</a:t>
            </a:r>
            <a:r>
              <a:rPr lang="en-US" dirty="0"/>
              <a:t>.</a:t>
            </a:r>
          </a:p>
          <a:p>
            <a:pPr>
              <a:lnSpc>
                <a:spcPts val="11580"/>
              </a:lnSpc>
            </a:pPr>
            <a:r>
              <a:rPr lang="en-US" dirty="0"/>
              <a:t>Identify areas for improvement.</a:t>
            </a:r>
            <a:endParaRPr sz="7400" b="1" dirty="0">
              <a:solidFill>
                <a:srgbClr val="595A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53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260"/>
          <p:cNvSpPr/>
          <p:nvPr/>
        </p:nvSpPr>
        <p:spPr>
          <a:xfrm>
            <a:off x="1270000" y="1321057"/>
            <a:ext cx="7849355" cy="1523485"/>
          </a:xfrm>
          <a:prstGeom prst="rect">
            <a:avLst/>
          </a:prstGeom>
          <a:solidFill>
            <a:srgbClr val="FFE93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4800" tIns="0" rIns="304800" bIns="228600" anchor="ctr">
            <a:spAutoFit/>
          </a:bodyPr>
          <a:lstStyle>
            <a:lvl1pPr algn="l" defTabSz="457200">
              <a:lnSpc>
                <a:spcPct val="119999"/>
              </a:lnSpc>
              <a:defRPr sz="72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7200" b="1" dirty="0" smtClean="0">
                <a:solidFill>
                  <a:srgbClr val="595A59"/>
                </a:solidFill>
              </a:rPr>
              <a:t>Fri</a:t>
            </a:r>
            <a:r>
              <a:rPr sz="7200" b="1" dirty="0" smtClean="0">
                <a:solidFill>
                  <a:srgbClr val="595A59"/>
                </a:solidFill>
              </a:rPr>
              <a:t>day</a:t>
            </a:r>
            <a:r>
              <a:rPr sz="7200" b="1" dirty="0">
                <a:solidFill>
                  <a:srgbClr val="595A59"/>
                </a:solidFill>
              </a:rPr>
              <a:t>, August </a:t>
            </a:r>
            <a:r>
              <a:rPr lang="en-US" sz="7200" b="1" dirty="0" smtClean="0">
                <a:solidFill>
                  <a:srgbClr val="595A59"/>
                </a:solidFill>
              </a:rPr>
              <a:t>5</a:t>
            </a:r>
            <a:endParaRPr sz="7200" b="1" dirty="0">
              <a:solidFill>
                <a:srgbClr val="595A59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00948" y="1276350"/>
            <a:ext cx="2806700" cy="2921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529547" y="1432973"/>
            <a:ext cx="3217334" cy="5257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7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Pre-Event</a:t>
            </a:r>
            <a:endParaRPr kumimoji="0" lang="en-US" sz="27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510497" y="3310445"/>
            <a:ext cx="3217334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1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12 hours</a:t>
            </a:r>
            <a:endParaRPr kumimoji="0" lang="en-US" sz="41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pic>
        <p:nvPicPr>
          <p:cNvPr id="12" name="droppedImage.pdf"/>
          <p:cNvPicPr/>
          <p:nvPr/>
        </p:nvPicPr>
        <p:blipFill>
          <a:blip r:embed="rId4">
            <a:alphaModFix amt="90000"/>
            <a:extLst/>
          </a:blip>
          <a:stretch>
            <a:fillRect/>
          </a:stretch>
        </p:blipFill>
        <p:spPr>
          <a:xfrm>
            <a:off x="3441700" y="5156205"/>
            <a:ext cx="17487900" cy="6629400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hape 310"/>
          <p:cNvSpPr/>
          <p:nvPr/>
        </p:nvSpPr>
        <p:spPr>
          <a:xfrm>
            <a:off x="4152900" y="5495544"/>
            <a:ext cx="15798800" cy="2516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 anchorCtr="0">
            <a:spAutoFit/>
          </a:bodyPr>
          <a:lstStyle>
            <a:lvl1pPr algn="l" defTabSz="457200">
              <a:lnSpc>
                <a:spcPct val="90000"/>
              </a:lnSpc>
              <a:spcBef>
                <a:spcPts val="3100"/>
              </a:spcBef>
              <a:tabLst>
                <a:tab pos="165100" algn="l"/>
                <a:tab pos="1485900" algn="l"/>
              </a:tabLst>
              <a:defRPr sz="9000" b="1" spc="-90">
                <a:solidFill>
                  <a:srgbClr val="595A59"/>
                </a:solidFill>
                <a:uFill>
                  <a:solidFill>
                    <a:srgbClr val="595A59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 spc="0">
                <a:solidFill>
                  <a:srgbClr val="000000"/>
                </a:solidFill>
                <a:uFillTx/>
              </a:defRPr>
            </a:pPr>
            <a:r>
              <a:rPr sz="9000" b="1" spc="-90" dirty="0">
                <a:solidFill>
                  <a:srgbClr val="595959"/>
                </a:solidFill>
                <a:uFill>
                  <a:solidFill>
                    <a:srgbClr val="595A59"/>
                  </a:solidFill>
                </a:uFill>
              </a:rPr>
              <a:t>How are you working and communicating with others?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4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hape 260"/>
          <p:cNvSpPr/>
          <p:nvPr/>
        </p:nvSpPr>
        <p:spPr>
          <a:xfrm>
            <a:off x="1270000" y="1321057"/>
            <a:ext cx="7849355" cy="1523485"/>
          </a:xfrm>
          <a:prstGeom prst="rect">
            <a:avLst/>
          </a:prstGeom>
          <a:solidFill>
            <a:srgbClr val="FFE93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4800" tIns="0" rIns="304800" bIns="228600" anchor="ctr">
            <a:spAutoFit/>
          </a:bodyPr>
          <a:lstStyle>
            <a:lvl1pPr algn="l" defTabSz="457200">
              <a:lnSpc>
                <a:spcPct val="119999"/>
              </a:lnSpc>
              <a:defRPr sz="72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7200" b="1" dirty="0" smtClean="0">
                <a:solidFill>
                  <a:srgbClr val="595A59"/>
                </a:solidFill>
              </a:rPr>
              <a:t>Fri</a:t>
            </a:r>
            <a:r>
              <a:rPr sz="7200" b="1" dirty="0" smtClean="0">
                <a:solidFill>
                  <a:srgbClr val="595A59"/>
                </a:solidFill>
              </a:rPr>
              <a:t>day</a:t>
            </a:r>
            <a:r>
              <a:rPr sz="7200" b="1" dirty="0">
                <a:solidFill>
                  <a:srgbClr val="595A59"/>
                </a:solidFill>
              </a:rPr>
              <a:t>, August </a:t>
            </a:r>
            <a:r>
              <a:rPr lang="en-US" sz="7200" b="1" dirty="0" smtClean="0">
                <a:solidFill>
                  <a:srgbClr val="595A59"/>
                </a:solidFill>
              </a:rPr>
              <a:t>5</a:t>
            </a:r>
            <a:endParaRPr sz="7200" b="1" dirty="0">
              <a:solidFill>
                <a:srgbClr val="595A59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00948" y="1276350"/>
            <a:ext cx="2806700" cy="2921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529547" y="1432973"/>
            <a:ext cx="3217334" cy="5257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7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Pre-Event</a:t>
            </a:r>
            <a:endParaRPr kumimoji="0" lang="en-US" sz="27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510497" y="3310445"/>
            <a:ext cx="3217334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1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12 hours</a:t>
            </a:r>
            <a:endParaRPr kumimoji="0" lang="en-US" sz="41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4600" y="5149854"/>
            <a:ext cx="21882100" cy="6629400"/>
          </a:xfrm>
          <a:prstGeom prst="rect">
            <a:avLst/>
          </a:prstGeom>
        </p:spPr>
      </p:pic>
      <p:sp>
        <p:nvSpPr>
          <p:cNvPr id="18" name="Shape 321"/>
          <p:cNvSpPr/>
          <p:nvPr/>
        </p:nvSpPr>
        <p:spPr>
          <a:xfrm>
            <a:off x="2170553" y="6832604"/>
            <a:ext cx="20070038" cy="2"/>
          </a:xfrm>
          <a:prstGeom prst="line">
            <a:avLst/>
          </a:prstGeom>
          <a:ln w="50800">
            <a:solidFill>
              <a:srgbClr val="595A5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" name="Shape 322"/>
          <p:cNvSpPr/>
          <p:nvPr/>
        </p:nvSpPr>
        <p:spPr>
          <a:xfrm>
            <a:off x="2170553" y="8229604"/>
            <a:ext cx="20070038" cy="2"/>
          </a:xfrm>
          <a:prstGeom prst="line">
            <a:avLst/>
          </a:prstGeom>
          <a:ln w="50800">
            <a:solidFill>
              <a:srgbClr val="595A5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0" name="TextBox 19"/>
          <p:cNvSpPr txBox="1"/>
          <p:nvPr/>
        </p:nvSpPr>
        <p:spPr>
          <a:xfrm>
            <a:off x="2108200" y="5224974"/>
            <a:ext cx="20447000" cy="51868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 anchorCtr="0">
            <a:spAutoFit/>
          </a:bodyPr>
          <a:lstStyle/>
          <a:p>
            <a:pPr algn="l">
              <a:lnSpc>
                <a:spcPts val="10900"/>
              </a:lnSpc>
            </a:pPr>
            <a:r>
              <a:rPr lang="en-US" sz="6400" b="1" dirty="0">
                <a:solidFill>
                  <a:srgbClr val="595959"/>
                </a:solidFill>
                <a:latin typeface="Arial"/>
                <a:cs typeface="Arial"/>
              </a:rPr>
              <a:t>What key decisions need to be made?</a:t>
            </a:r>
          </a:p>
          <a:p>
            <a:pPr algn="l">
              <a:lnSpc>
                <a:spcPts val="10900"/>
              </a:lnSpc>
            </a:pPr>
            <a:r>
              <a:rPr lang="en-US" sz="6400" b="1" dirty="0">
                <a:solidFill>
                  <a:srgbClr val="595959"/>
                </a:solidFill>
                <a:latin typeface="Arial"/>
                <a:cs typeface="Arial"/>
              </a:rPr>
              <a:t>What are your tasks during this operational period?</a:t>
            </a:r>
          </a:p>
          <a:p>
            <a:pPr algn="l">
              <a:lnSpc>
                <a:spcPts val="10900"/>
              </a:lnSpc>
            </a:pPr>
            <a:r>
              <a:rPr lang="en-US" sz="6400" b="1" dirty="0">
                <a:solidFill>
                  <a:srgbClr val="595959"/>
                </a:solidFill>
                <a:latin typeface="Arial"/>
                <a:cs typeface="Arial"/>
              </a:rPr>
              <a:t>How are you working and </a:t>
            </a:r>
            <a:r>
              <a:rPr lang="en-US" sz="6400" b="1" dirty="0" smtClean="0">
                <a:solidFill>
                  <a:srgbClr val="595959"/>
                </a:solidFill>
                <a:latin typeface="Arial"/>
                <a:cs typeface="Arial"/>
              </a:rPr>
              <a:t>communicating </a:t>
            </a:r>
            <a:endParaRPr lang="en-US" sz="6400" b="1" dirty="0">
              <a:solidFill>
                <a:srgbClr val="595959"/>
              </a:solidFill>
              <a:latin typeface="Arial"/>
              <a:cs typeface="Arial"/>
            </a:endParaRPr>
          </a:p>
          <a:p>
            <a:pPr algn="l">
              <a:lnSpc>
                <a:spcPts val="6200"/>
              </a:lnSpc>
            </a:pPr>
            <a:r>
              <a:rPr lang="en-US" sz="6400" b="1" dirty="0">
                <a:solidFill>
                  <a:srgbClr val="595959"/>
                </a:solidFill>
                <a:latin typeface="Arial"/>
                <a:cs typeface="Arial"/>
              </a:rPr>
              <a:t>with others?</a:t>
            </a:r>
            <a:endParaRPr kumimoji="0" lang="en-US" sz="6400" b="1" u="none" strike="noStrike" cap="none" spc="0" normalizeH="0" baseline="0" dirty="0">
              <a:ln>
                <a:noFill/>
              </a:ln>
              <a:solidFill>
                <a:srgbClr val="595959"/>
              </a:solidFill>
              <a:effectLst/>
              <a:uFillTx/>
              <a:latin typeface="Arial"/>
              <a:cs typeface="Arial"/>
              <a:sym typeface="Gill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595A5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866" y="0"/>
            <a:ext cx="24384000" cy="13716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44168" y="768096"/>
            <a:ext cx="8004532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7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Event</a:t>
            </a:r>
            <a:endParaRPr kumimoji="0" lang="en-US" sz="117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05926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pt-69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7" name="Shape 260"/>
          <p:cNvSpPr/>
          <p:nvPr/>
        </p:nvSpPr>
        <p:spPr>
          <a:xfrm>
            <a:off x="1270000" y="1321057"/>
            <a:ext cx="7849355" cy="1523485"/>
          </a:xfrm>
          <a:prstGeom prst="rect">
            <a:avLst/>
          </a:prstGeom>
          <a:solidFill>
            <a:srgbClr val="FFE93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4800" tIns="0" rIns="304800" bIns="228600" anchor="ctr">
            <a:spAutoFit/>
          </a:bodyPr>
          <a:lstStyle>
            <a:lvl1pPr algn="l" defTabSz="457200">
              <a:lnSpc>
                <a:spcPct val="119999"/>
              </a:lnSpc>
              <a:defRPr sz="72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7200" b="1" dirty="0" smtClean="0">
                <a:solidFill>
                  <a:srgbClr val="595A59"/>
                </a:solidFill>
              </a:rPr>
              <a:t>Fri</a:t>
            </a:r>
            <a:r>
              <a:rPr sz="7200" b="1" dirty="0" smtClean="0">
                <a:solidFill>
                  <a:srgbClr val="595A59"/>
                </a:solidFill>
              </a:rPr>
              <a:t>day</a:t>
            </a:r>
            <a:r>
              <a:rPr sz="7200" b="1" dirty="0">
                <a:solidFill>
                  <a:srgbClr val="595A59"/>
                </a:solidFill>
              </a:rPr>
              <a:t>, August </a:t>
            </a:r>
            <a:r>
              <a:rPr lang="en-US" sz="7200" b="1" dirty="0" smtClean="0">
                <a:solidFill>
                  <a:srgbClr val="595A59"/>
                </a:solidFill>
              </a:rPr>
              <a:t>5</a:t>
            </a:r>
            <a:endParaRPr sz="7200" b="1" dirty="0">
              <a:solidFill>
                <a:srgbClr val="595A59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1535" y="1321057"/>
            <a:ext cx="2806700" cy="2921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529547" y="1432973"/>
            <a:ext cx="3217334" cy="5257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7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Event</a:t>
            </a:r>
            <a:endParaRPr kumimoji="0" lang="en-US" sz="27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pt-69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9" name="Shape 678"/>
          <p:cNvSpPr/>
          <p:nvPr/>
        </p:nvSpPr>
        <p:spPr>
          <a:xfrm>
            <a:off x="3429000" y="5156200"/>
            <a:ext cx="17526000" cy="5715000"/>
          </a:xfrm>
          <a:prstGeom prst="rect">
            <a:avLst/>
          </a:prstGeom>
          <a:solidFill>
            <a:srgbClr val="595A59">
              <a:alpha val="8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1" name="Shape 679"/>
          <p:cNvSpPr/>
          <p:nvPr/>
        </p:nvSpPr>
        <p:spPr>
          <a:xfrm>
            <a:off x="4142232" y="5486400"/>
            <a:ext cx="16840200" cy="2516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 defTabSz="457200">
              <a:lnSpc>
                <a:spcPct val="90000"/>
              </a:lnSpc>
              <a:spcBef>
                <a:spcPts val="3100"/>
              </a:spcBef>
              <a:tabLst>
                <a:tab pos="165100" algn="l"/>
                <a:tab pos="1485900" algn="l"/>
              </a:tabLst>
              <a:defRPr sz="1800"/>
            </a:pPr>
            <a:r>
              <a:rPr sz="9000" b="1" i="1" spc="-90" dirty="0">
                <a:solidFill>
                  <a:srgbClr val="FFE930"/>
                </a:solidFill>
                <a:uFill>
                  <a:solidFill>
                    <a:srgbClr val="FFE930"/>
                  </a:solidFill>
                </a:uFill>
                <a:latin typeface="Arial"/>
                <a:ea typeface="Arial"/>
                <a:cs typeface="Arial"/>
                <a:sym typeface="Arial"/>
              </a:rPr>
              <a:t>12 foot surge</a:t>
            </a:r>
            <a:r>
              <a:rPr sz="9000" b="1" i="1" spc="-9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rPr>
              <a:t> hits </a:t>
            </a:r>
            <a:br>
              <a:rPr sz="9000" b="1" i="1" spc="-9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rPr>
            </a:br>
            <a:r>
              <a:rPr sz="9000" b="1" i="1" spc="-9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rPr>
              <a:t>your area at </a:t>
            </a:r>
            <a:r>
              <a:rPr sz="9000" b="1" i="1" spc="-90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en-US" sz="9000" b="1" i="1" spc="-90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rPr>
              <a:t>:00 </a:t>
            </a:r>
            <a:r>
              <a:rPr sz="9000" b="1" i="1" spc="-90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-US" sz="9000" b="1" i="1" spc="-90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sz="9000" b="1" i="1" spc="-90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rPr>
              <a:t>m</a:t>
            </a:r>
            <a:r>
              <a:rPr lang="en-US" sz="9000" b="1" i="1" spc="-90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rPr>
              <a:t>.</a:t>
            </a:r>
            <a:endParaRPr sz="9000" b="1" i="1" spc="-90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Shape 260"/>
          <p:cNvSpPr/>
          <p:nvPr/>
        </p:nvSpPr>
        <p:spPr>
          <a:xfrm>
            <a:off x="1270000" y="1321057"/>
            <a:ext cx="7849355" cy="1523485"/>
          </a:xfrm>
          <a:prstGeom prst="rect">
            <a:avLst/>
          </a:prstGeom>
          <a:solidFill>
            <a:srgbClr val="FFE93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4800" tIns="0" rIns="304800" bIns="228600" anchor="ctr">
            <a:spAutoFit/>
          </a:bodyPr>
          <a:lstStyle>
            <a:lvl1pPr algn="l" defTabSz="457200">
              <a:lnSpc>
                <a:spcPct val="119999"/>
              </a:lnSpc>
              <a:defRPr sz="72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7200" b="1" dirty="0" smtClean="0">
                <a:solidFill>
                  <a:srgbClr val="595A59"/>
                </a:solidFill>
              </a:rPr>
              <a:t>Fri</a:t>
            </a:r>
            <a:r>
              <a:rPr sz="7200" b="1" dirty="0" smtClean="0">
                <a:solidFill>
                  <a:srgbClr val="595A59"/>
                </a:solidFill>
              </a:rPr>
              <a:t>day</a:t>
            </a:r>
            <a:r>
              <a:rPr sz="7200" b="1" dirty="0">
                <a:solidFill>
                  <a:srgbClr val="595A59"/>
                </a:solidFill>
              </a:rPr>
              <a:t>, August </a:t>
            </a:r>
            <a:r>
              <a:rPr lang="en-US" sz="7200" b="1" dirty="0" smtClean="0">
                <a:solidFill>
                  <a:srgbClr val="595A59"/>
                </a:solidFill>
              </a:rPr>
              <a:t>5</a:t>
            </a:r>
            <a:endParaRPr sz="7200" b="1" dirty="0">
              <a:solidFill>
                <a:srgbClr val="595A59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1535" y="1321057"/>
            <a:ext cx="2806700" cy="2921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0529547" y="1432973"/>
            <a:ext cx="3217334" cy="5257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7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Event</a:t>
            </a:r>
            <a:endParaRPr kumimoji="0" lang="en-US" sz="27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pt-69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8" name="Shape 686"/>
          <p:cNvSpPr/>
          <p:nvPr/>
        </p:nvSpPr>
        <p:spPr>
          <a:xfrm>
            <a:off x="3429000" y="5156200"/>
            <a:ext cx="17526000" cy="5715000"/>
          </a:xfrm>
          <a:prstGeom prst="rect">
            <a:avLst/>
          </a:prstGeom>
          <a:solidFill>
            <a:srgbClr val="595A59">
              <a:alpha val="8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0" name="Shape 687"/>
          <p:cNvSpPr/>
          <p:nvPr/>
        </p:nvSpPr>
        <p:spPr>
          <a:xfrm>
            <a:off x="4142232" y="5486400"/>
            <a:ext cx="16840200" cy="2516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 defTabSz="457200">
              <a:lnSpc>
                <a:spcPct val="90000"/>
              </a:lnSpc>
              <a:spcBef>
                <a:spcPts val="3100"/>
              </a:spcBef>
              <a:tabLst>
                <a:tab pos="165100" algn="l"/>
                <a:tab pos="1485900" algn="l"/>
              </a:tabLst>
              <a:defRPr sz="1800"/>
            </a:pPr>
            <a:r>
              <a:rPr sz="9000" b="1" i="1" spc="-90" dirty="0">
                <a:solidFill>
                  <a:srgbClr val="FFE930"/>
                </a:solidFill>
                <a:uFill>
                  <a:solidFill>
                    <a:srgbClr val="FFE930"/>
                  </a:solidFill>
                </a:uFill>
                <a:latin typeface="Arial"/>
                <a:ea typeface="Arial"/>
                <a:cs typeface="Arial"/>
                <a:sym typeface="Arial"/>
              </a:rPr>
              <a:t>Power out </a:t>
            </a:r>
            <a:r>
              <a:rPr sz="9000" b="1" i="1" spc="-9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rPr>
              <a:t>throughout </a:t>
            </a:r>
            <a:br>
              <a:rPr sz="9000" b="1" i="1" spc="-9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rPr>
            </a:br>
            <a:r>
              <a:rPr sz="9000" b="1" i="1" spc="-9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rPr>
              <a:t>your </a:t>
            </a:r>
            <a:r>
              <a:rPr sz="9000" b="1" i="1" spc="-90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rPr>
              <a:t>region</a:t>
            </a:r>
            <a:r>
              <a:rPr lang="en-US" sz="9000" b="1" i="1" spc="-90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rPr>
              <a:t>.</a:t>
            </a:r>
            <a:endParaRPr sz="9000" b="1" i="1" spc="-90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Shape 260"/>
          <p:cNvSpPr/>
          <p:nvPr/>
        </p:nvSpPr>
        <p:spPr>
          <a:xfrm>
            <a:off x="1270000" y="1321057"/>
            <a:ext cx="7849355" cy="1523485"/>
          </a:xfrm>
          <a:prstGeom prst="rect">
            <a:avLst/>
          </a:prstGeom>
          <a:solidFill>
            <a:srgbClr val="FFE93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4800" tIns="0" rIns="304800" bIns="228600" anchor="ctr">
            <a:spAutoFit/>
          </a:bodyPr>
          <a:lstStyle>
            <a:lvl1pPr algn="l" defTabSz="457200">
              <a:lnSpc>
                <a:spcPct val="119999"/>
              </a:lnSpc>
              <a:defRPr sz="72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7200" b="1" dirty="0" smtClean="0">
                <a:solidFill>
                  <a:srgbClr val="595A59"/>
                </a:solidFill>
              </a:rPr>
              <a:t>Fri</a:t>
            </a:r>
            <a:r>
              <a:rPr sz="7200" b="1" dirty="0" smtClean="0">
                <a:solidFill>
                  <a:srgbClr val="595A59"/>
                </a:solidFill>
              </a:rPr>
              <a:t>day</a:t>
            </a:r>
            <a:r>
              <a:rPr sz="7200" b="1" dirty="0">
                <a:solidFill>
                  <a:srgbClr val="595A59"/>
                </a:solidFill>
              </a:rPr>
              <a:t>, August </a:t>
            </a:r>
            <a:r>
              <a:rPr lang="en-US" sz="7200" b="1" dirty="0" smtClean="0">
                <a:solidFill>
                  <a:srgbClr val="595A59"/>
                </a:solidFill>
              </a:rPr>
              <a:t>5</a:t>
            </a:r>
            <a:endParaRPr sz="7200" b="1" dirty="0">
              <a:solidFill>
                <a:srgbClr val="595A59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1535" y="1321057"/>
            <a:ext cx="2806700" cy="2921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0529547" y="1432973"/>
            <a:ext cx="3217334" cy="5257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7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Event</a:t>
            </a:r>
            <a:endParaRPr kumimoji="0" lang="en-US" sz="27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66592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pt-69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" name="Shape 694"/>
          <p:cNvSpPr/>
          <p:nvPr/>
        </p:nvSpPr>
        <p:spPr>
          <a:xfrm>
            <a:off x="3429000" y="5156200"/>
            <a:ext cx="17526000" cy="5715000"/>
          </a:xfrm>
          <a:prstGeom prst="rect">
            <a:avLst/>
          </a:prstGeom>
          <a:solidFill>
            <a:srgbClr val="595A59">
              <a:alpha val="8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" name="Shape 695"/>
          <p:cNvSpPr/>
          <p:nvPr/>
        </p:nvSpPr>
        <p:spPr>
          <a:xfrm>
            <a:off x="4142232" y="5486400"/>
            <a:ext cx="16840200" cy="2516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 defTabSz="457200">
              <a:lnSpc>
                <a:spcPct val="90000"/>
              </a:lnSpc>
              <a:spcBef>
                <a:spcPts val="3100"/>
              </a:spcBef>
              <a:tabLst>
                <a:tab pos="165100" algn="l"/>
                <a:tab pos="1485900" algn="l"/>
              </a:tabLst>
              <a:defRPr sz="1800"/>
            </a:pPr>
            <a:r>
              <a:rPr sz="9000" b="1" i="1" spc="-90" dirty="0">
                <a:solidFill>
                  <a:srgbClr val="FFE930"/>
                </a:solidFill>
                <a:uFill>
                  <a:solidFill>
                    <a:srgbClr val="FFE930"/>
                  </a:solidFill>
                </a:uFill>
                <a:latin typeface="Arial"/>
                <a:ea typeface="Arial"/>
                <a:cs typeface="Arial"/>
                <a:sym typeface="Arial"/>
              </a:rPr>
              <a:t>Bridges and tunnels blocked</a:t>
            </a:r>
            <a:r>
              <a:rPr sz="9000" b="1" i="1" spc="-9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9000" b="1" i="1" spc="-90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rPr>
              <a:t>by</a:t>
            </a:r>
            <a:r>
              <a:rPr sz="9000" b="1" i="1" spc="-90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rPr>
              <a:t> windblown debris</a:t>
            </a:r>
            <a:r>
              <a:rPr lang="en-US" sz="9000" b="1" i="1" spc="-90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rPr>
              <a:t>.</a:t>
            </a:r>
            <a:endParaRPr sz="9000" b="1" i="1" spc="-90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260"/>
          <p:cNvSpPr/>
          <p:nvPr/>
        </p:nvSpPr>
        <p:spPr>
          <a:xfrm>
            <a:off x="1270000" y="1321057"/>
            <a:ext cx="7849355" cy="1523485"/>
          </a:xfrm>
          <a:prstGeom prst="rect">
            <a:avLst/>
          </a:prstGeom>
          <a:solidFill>
            <a:srgbClr val="FFE93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4800" tIns="0" rIns="304800" bIns="228600" anchor="ctr">
            <a:spAutoFit/>
          </a:bodyPr>
          <a:lstStyle>
            <a:lvl1pPr algn="l" defTabSz="457200">
              <a:lnSpc>
                <a:spcPct val="119999"/>
              </a:lnSpc>
              <a:defRPr sz="72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7200" b="1" dirty="0" smtClean="0">
                <a:solidFill>
                  <a:srgbClr val="595A59"/>
                </a:solidFill>
              </a:rPr>
              <a:t>Fri</a:t>
            </a:r>
            <a:r>
              <a:rPr sz="7200" b="1" dirty="0" smtClean="0">
                <a:solidFill>
                  <a:srgbClr val="595A59"/>
                </a:solidFill>
              </a:rPr>
              <a:t>day</a:t>
            </a:r>
            <a:r>
              <a:rPr sz="7200" b="1" dirty="0">
                <a:solidFill>
                  <a:srgbClr val="595A59"/>
                </a:solidFill>
              </a:rPr>
              <a:t>, August </a:t>
            </a:r>
            <a:r>
              <a:rPr lang="en-US" sz="7200" b="1" dirty="0" smtClean="0">
                <a:solidFill>
                  <a:srgbClr val="595A59"/>
                </a:solidFill>
              </a:rPr>
              <a:t>5</a:t>
            </a:r>
            <a:endParaRPr sz="7200" b="1" dirty="0">
              <a:solidFill>
                <a:srgbClr val="595A59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1535" y="1321057"/>
            <a:ext cx="2806700" cy="2921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529547" y="1432973"/>
            <a:ext cx="3217334" cy="5257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7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Event</a:t>
            </a:r>
            <a:endParaRPr kumimoji="0" lang="en-US" sz="27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56851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pt-69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" name="Shape 702"/>
          <p:cNvSpPr/>
          <p:nvPr/>
        </p:nvSpPr>
        <p:spPr>
          <a:xfrm>
            <a:off x="3429000" y="5156200"/>
            <a:ext cx="17526000" cy="5715000"/>
          </a:xfrm>
          <a:prstGeom prst="rect">
            <a:avLst/>
          </a:prstGeom>
          <a:solidFill>
            <a:srgbClr val="595A59">
              <a:alpha val="8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" name="Shape 703"/>
          <p:cNvSpPr/>
          <p:nvPr/>
        </p:nvSpPr>
        <p:spPr>
          <a:xfrm>
            <a:off x="4142232" y="5486400"/>
            <a:ext cx="16840200" cy="3762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 defTabSz="457200">
              <a:lnSpc>
                <a:spcPct val="90000"/>
              </a:lnSpc>
              <a:spcBef>
                <a:spcPts val="3100"/>
              </a:spcBef>
              <a:tabLst>
                <a:tab pos="165100" algn="l"/>
                <a:tab pos="1485900" algn="l"/>
              </a:tabLst>
              <a:defRPr sz="1800"/>
            </a:pPr>
            <a:r>
              <a:rPr sz="9000" b="1" i="1" spc="-90" dirty="0">
                <a:solidFill>
                  <a:srgbClr val="FFE930"/>
                </a:solidFill>
                <a:uFill>
                  <a:solidFill>
                    <a:srgbClr val="FFE930"/>
                  </a:solidFill>
                </a:uFill>
                <a:latin typeface="Arial"/>
                <a:ea typeface="Arial"/>
                <a:cs typeface="Arial"/>
                <a:sym typeface="Arial"/>
              </a:rPr>
              <a:t>Streets </a:t>
            </a:r>
            <a:r>
              <a:rPr lang="en-US" sz="9000" b="1" i="1" spc="-90" dirty="0" smtClean="0">
                <a:solidFill>
                  <a:srgbClr val="FFE930"/>
                </a:solidFill>
                <a:uFill>
                  <a:solidFill>
                    <a:srgbClr val="FFE930"/>
                  </a:solidFill>
                </a:uFill>
                <a:latin typeface="Arial"/>
                <a:ea typeface="Arial"/>
                <a:cs typeface="Arial"/>
                <a:sym typeface="Arial"/>
              </a:rPr>
              <a:t>are </a:t>
            </a:r>
            <a:r>
              <a:rPr sz="9000" b="1" i="1" spc="-90" dirty="0" smtClean="0">
                <a:solidFill>
                  <a:srgbClr val="FFE930"/>
                </a:solidFill>
                <a:uFill>
                  <a:solidFill>
                    <a:srgbClr val="FFE930"/>
                  </a:solidFill>
                </a:uFill>
                <a:latin typeface="Arial"/>
                <a:ea typeface="Arial"/>
                <a:cs typeface="Arial"/>
                <a:sym typeface="Arial"/>
              </a:rPr>
              <a:t>flooded</a:t>
            </a:r>
            <a:r>
              <a:rPr sz="9000" b="1" i="1" spc="-90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9000" b="1" i="1" spc="-9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rPr>
              <a:t>and </a:t>
            </a:r>
            <a:br>
              <a:rPr sz="9000" b="1" i="1" spc="-9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rPr>
            </a:br>
            <a:r>
              <a:rPr lang="en-US" sz="9000" b="1" i="1" spc="-90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rPr>
              <a:t>there is </a:t>
            </a:r>
            <a:r>
              <a:rPr sz="9000" b="1" i="1" spc="-90" dirty="0" smtClean="0">
                <a:solidFill>
                  <a:srgbClr val="FFE930"/>
                </a:solidFill>
                <a:uFill>
                  <a:solidFill>
                    <a:srgbClr val="FFE930"/>
                  </a:solidFill>
                </a:uFill>
                <a:latin typeface="Arial"/>
                <a:ea typeface="Arial"/>
                <a:cs typeface="Arial"/>
                <a:sym typeface="Arial"/>
              </a:rPr>
              <a:t>no </a:t>
            </a:r>
            <a:r>
              <a:rPr sz="9000" b="1" i="1" spc="-90" dirty="0">
                <a:solidFill>
                  <a:srgbClr val="FFE930"/>
                </a:solidFill>
                <a:uFill>
                  <a:solidFill>
                    <a:srgbClr val="FFE930"/>
                  </a:solidFill>
                </a:uFill>
                <a:latin typeface="Arial"/>
                <a:ea typeface="Arial"/>
                <a:cs typeface="Arial"/>
                <a:sym typeface="Arial"/>
              </a:rPr>
              <a:t>access</a:t>
            </a:r>
            <a:r>
              <a:rPr sz="9000" b="1" i="1" spc="-9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rPr>
              <a:t> on main </a:t>
            </a:r>
            <a:r>
              <a:rPr sz="9000" b="1" i="1" spc="-90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rPr>
              <a:t>roads</a:t>
            </a:r>
            <a:r>
              <a:rPr lang="en-US" sz="9000" b="1" i="1" spc="-90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rPr>
              <a:t>.</a:t>
            </a:r>
            <a:endParaRPr sz="9000" b="1" i="1" spc="-90" dirty="0">
              <a:solidFill>
                <a:srgbClr val="FFE930"/>
              </a:solidFill>
              <a:uFill>
                <a:solidFill>
                  <a:srgbClr val="FFE93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260"/>
          <p:cNvSpPr/>
          <p:nvPr/>
        </p:nvSpPr>
        <p:spPr>
          <a:xfrm>
            <a:off x="1270000" y="1321057"/>
            <a:ext cx="7849355" cy="1523485"/>
          </a:xfrm>
          <a:prstGeom prst="rect">
            <a:avLst/>
          </a:prstGeom>
          <a:solidFill>
            <a:srgbClr val="FFE93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4800" tIns="0" rIns="304800" bIns="228600" anchor="ctr">
            <a:spAutoFit/>
          </a:bodyPr>
          <a:lstStyle>
            <a:lvl1pPr algn="l" defTabSz="457200">
              <a:lnSpc>
                <a:spcPct val="119999"/>
              </a:lnSpc>
              <a:defRPr sz="72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7200" b="1" dirty="0" smtClean="0">
                <a:solidFill>
                  <a:srgbClr val="595A59"/>
                </a:solidFill>
              </a:rPr>
              <a:t>Fri</a:t>
            </a:r>
            <a:r>
              <a:rPr sz="7200" b="1" dirty="0" smtClean="0">
                <a:solidFill>
                  <a:srgbClr val="595A59"/>
                </a:solidFill>
              </a:rPr>
              <a:t>day</a:t>
            </a:r>
            <a:r>
              <a:rPr sz="7200" b="1" dirty="0">
                <a:solidFill>
                  <a:srgbClr val="595A59"/>
                </a:solidFill>
              </a:rPr>
              <a:t>, August </a:t>
            </a:r>
            <a:r>
              <a:rPr lang="en-US" sz="7200" b="1" dirty="0" smtClean="0">
                <a:solidFill>
                  <a:srgbClr val="595A59"/>
                </a:solidFill>
              </a:rPr>
              <a:t>5</a:t>
            </a:r>
            <a:endParaRPr sz="7200" b="1" dirty="0">
              <a:solidFill>
                <a:srgbClr val="595A59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1535" y="1321057"/>
            <a:ext cx="2806700" cy="2921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529547" y="1432973"/>
            <a:ext cx="3217334" cy="5257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7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Event</a:t>
            </a:r>
            <a:endParaRPr kumimoji="0" lang="en-US" sz="27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58522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pt-69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" name="Shape 260"/>
          <p:cNvSpPr/>
          <p:nvPr/>
        </p:nvSpPr>
        <p:spPr>
          <a:xfrm>
            <a:off x="1270000" y="1321057"/>
            <a:ext cx="7849355" cy="1523485"/>
          </a:xfrm>
          <a:prstGeom prst="rect">
            <a:avLst/>
          </a:prstGeom>
          <a:solidFill>
            <a:srgbClr val="FFE93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4800" tIns="0" rIns="304800" bIns="228600" anchor="ctr">
            <a:spAutoFit/>
          </a:bodyPr>
          <a:lstStyle>
            <a:lvl1pPr algn="l" defTabSz="457200">
              <a:lnSpc>
                <a:spcPct val="119999"/>
              </a:lnSpc>
              <a:defRPr sz="72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7200" b="1" dirty="0" smtClean="0">
                <a:solidFill>
                  <a:srgbClr val="595A59"/>
                </a:solidFill>
              </a:rPr>
              <a:t>Fri</a:t>
            </a:r>
            <a:r>
              <a:rPr sz="7200" b="1" dirty="0" smtClean="0">
                <a:solidFill>
                  <a:srgbClr val="595A59"/>
                </a:solidFill>
              </a:rPr>
              <a:t>day</a:t>
            </a:r>
            <a:r>
              <a:rPr sz="7200" b="1" dirty="0">
                <a:solidFill>
                  <a:srgbClr val="595A59"/>
                </a:solidFill>
              </a:rPr>
              <a:t>, August </a:t>
            </a:r>
            <a:r>
              <a:rPr lang="en-US" sz="7200" b="1" dirty="0" smtClean="0">
                <a:solidFill>
                  <a:srgbClr val="595A59"/>
                </a:solidFill>
              </a:rPr>
              <a:t>5</a:t>
            </a:r>
            <a:endParaRPr sz="7200" b="1" dirty="0">
              <a:solidFill>
                <a:srgbClr val="595A59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1535" y="1321057"/>
            <a:ext cx="2806700" cy="2921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529547" y="1432973"/>
            <a:ext cx="3217334" cy="5257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7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Event</a:t>
            </a:r>
            <a:endParaRPr kumimoji="0" lang="en-US" sz="27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pic>
        <p:nvPicPr>
          <p:cNvPr id="6" name="droppedImage.pdf"/>
          <p:cNvPicPr/>
          <p:nvPr/>
        </p:nvPicPr>
        <p:blipFill>
          <a:blip r:embed="rId4">
            <a:alphaModFix amt="90000"/>
            <a:extLst/>
          </a:blip>
          <a:stretch>
            <a:fillRect/>
          </a:stretch>
        </p:blipFill>
        <p:spPr>
          <a:xfrm>
            <a:off x="3441700" y="5156205"/>
            <a:ext cx="17487900" cy="662940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294"/>
          <p:cNvSpPr/>
          <p:nvPr/>
        </p:nvSpPr>
        <p:spPr>
          <a:xfrm>
            <a:off x="4152900" y="5499112"/>
            <a:ext cx="15824200" cy="2516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 anchorCtr="0">
            <a:spAutoFit/>
          </a:bodyPr>
          <a:lstStyle/>
          <a:p>
            <a:pPr lvl="0" algn="l" defTabSz="457200">
              <a:lnSpc>
                <a:spcPct val="90000"/>
              </a:lnSpc>
              <a:spcBef>
                <a:spcPts val="3100"/>
              </a:spcBef>
              <a:tabLst>
                <a:tab pos="165100" algn="l"/>
                <a:tab pos="1485900" algn="l"/>
              </a:tabLst>
              <a:defRPr sz="1800"/>
            </a:pPr>
            <a:r>
              <a:rPr sz="9000" b="1" spc="-90" dirty="0">
                <a:solidFill>
                  <a:srgbClr val="595959"/>
                </a:solidFill>
                <a:uFill>
                  <a:solidFill>
                    <a:srgbClr val="595A59"/>
                  </a:solidFill>
                </a:uFill>
                <a:latin typeface="Arial"/>
                <a:ea typeface="Arial"/>
                <a:cs typeface="Arial"/>
                <a:sym typeface="Arial"/>
              </a:rPr>
              <a:t>What key decisions need </a:t>
            </a:r>
            <a:br>
              <a:rPr sz="9000" b="1" spc="-90" dirty="0">
                <a:solidFill>
                  <a:srgbClr val="595959"/>
                </a:solidFill>
                <a:uFill>
                  <a:solidFill>
                    <a:srgbClr val="595A59"/>
                  </a:solidFill>
                </a:uFill>
                <a:latin typeface="Arial"/>
                <a:ea typeface="Arial"/>
                <a:cs typeface="Arial"/>
                <a:sym typeface="Arial"/>
              </a:rPr>
            </a:br>
            <a:r>
              <a:rPr sz="9000" b="1" spc="-90" dirty="0">
                <a:solidFill>
                  <a:srgbClr val="595959"/>
                </a:solidFill>
                <a:uFill>
                  <a:solidFill>
                    <a:srgbClr val="595A59"/>
                  </a:solidFill>
                </a:uFill>
                <a:latin typeface="Arial"/>
                <a:ea typeface="Arial"/>
                <a:cs typeface="Arial"/>
                <a:sym typeface="Arial"/>
              </a:rPr>
              <a:t>to be made?</a:t>
            </a:r>
          </a:p>
        </p:txBody>
      </p:sp>
    </p:spTree>
    <p:extLst>
      <p:ext uri="{BB962C8B-B14F-4D97-AF65-F5344CB8AC3E}">
        <p14:creationId xmlns:p14="http://schemas.microsoft.com/office/powerpoint/2010/main" val="314138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pt-69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" name="Shape 260"/>
          <p:cNvSpPr/>
          <p:nvPr/>
        </p:nvSpPr>
        <p:spPr>
          <a:xfrm>
            <a:off x="1270000" y="1321057"/>
            <a:ext cx="7849355" cy="1523485"/>
          </a:xfrm>
          <a:prstGeom prst="rect">
            <a:avLst/>
          </a:prstGeom>
          <a:solidFill>
            <a:srgbClr val="FFE93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4800" tIns="0" rIns="304800" bIns="228600" anchor="ctr">
            <a:spAutoFit/>
          </a:bodyPr>
          <a:lstStyle>
            <a:lvl1pPr algn="l" defTabSz="457200">
              <a:lnSpc>
                <a:spcPct val="119999"/>
              </a:lnSpc>
              <a:defRPr sz="72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7200" b="1" dirty="0" smtClean="0">
                <a:solidFill>
                  <a:srgbClr val="595A59"/>
                </a:solidFill>
              </a:rPr>
              <a:t>Fri</a:t>
            </a:r>
            <a:r>
              <a:rPr sz="7200" b="1" dirty="0" smtClean="0">
                <a:solidFill>
                  <a:srgbClr val="595A59"/>
                </a:solidFill>
              </a:rPr>
              <a:t>day</a:t>
            </a:r>
            <a:r>
              <a:rPr sz="7200" b="1" dirty="0">
                <a:solidFill>
                  <a:srgbClr val="595A59"/>
                </a:solidFill>
              </a:rPr>
              <a:t>, August </a:t>
            </a:r>
            <a:r>
              <a:rPr lang="en-US" sz="7200" b="1" dirty="0" smtClean="0">
                <a:solidFill>
                  <a:srgbClr val="595A59"/>
                </a:solidFill>
              </a:rPr>
              <a:t>5</a:t>
            </a:r>
            <a:endParaRPr sz="7200" b="1" dirty="0">
              <a:solidFill>
                <a:srgbClr val="595A59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1535" y="1321057"/>
            <a:ext cx="2806700" cy="2921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529547" y="1432973"/>
            <a:ext cx="3217334" cy="5257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7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Event</a:t>
            </a:r>
            <a:endParaRPr kumimoji="0" lang="en-US" sz="27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pic>
        <p:nvPicPr>
          <p:cNvPr id="6" name="droppedImage.pdf"/>
          <p:cNvPicPr/>
          <p:nvPr/>
        </p:nvPicPr>
        <p:blipFill>
          <a:blip r:embed="rId4">
            <a:alphaModFix amt="90000"/>
            <a:extLst/>
          </a:blip>
          <a:stretch>
            <a:fillRect/>
          </a:stretch>
        </p:blipFill>
        <p:spPr>
          <a:xfrm>
            <a:off x="3441700" y="5156205"/>
            <a:ext cx="17487900" cy="662940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302"/>
          <p:cNvSpPr/>
          <p:nvPr/>
        </p:nvSpPr>
        <p:spPr>
          <a:xfrm>
            <a:off x="4152900" y="5495544"/>
            <a:ext cx="15798800" cy="2516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 anchorCtr="0">
            <a:spAutoFit/>
          </a:bodyPr>
          <a:lstStyle>
            <a:lvl1pPr algn="l" defTabSz="457200">
              <a:lnSpc>
                <a:spcPct val="90000"/>
              </a:lnSpc>
              <a:spcBef>
                <a:spcPts val="3100"/>
              </a:spcBef>
              <a:tabLst>
                <a:tab pos="165100" algn="l"/>
                <a:tab pos="1485900" algn="l"/>
              </a:tabLst>
              <a:defRPr sz="9000" b="1" spc="-90">
                <a:solidFill>
                  <a:srgbClr val="595A59"/>
                </a:solidFill>
                <a:uFill>
                  <a:solidFill>
                    <a:srgbClr val="595A59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 spc="0">
                <a:solidFill>
                  <a:srgbClr val="000000"/>
                </a:solidFill>
                <a:uFillTx/>
              </a:defRPr>
            </a:pPr>
            <a:r>
              <a:rPr sz="9000" b="1" spc="-90" dirty="0">
                <a:solidFill>
                  <a:srgbClr val="595959"/>
                </a:solidFill>
                <a:uFill>
                  <a:solidFill>
                    <a:srgbClr val="595A59"/>
                  </a:solidFill>
                </a:uFill>
              </a:rPr>
              <a:t>What are your tasks </a:t>
            </a:r>
            <a:r>
              <a:rPr sz="9000" b="1" spc="-90" dirty="0" smtClean="0">
                <a:solidFill>
                  <a:srgbClr val="595959"/>
                </a:solidFill>
                <a:uFill>
                  <a:solidFill>
                    <a:srgbClr val="595A59"/>
                  </a:solidFill>
                </a:uFill>
              </a:rPr>
              <a:t>during </a:t>
            </a:r>
            <a:r>
              <a:rPr lang="en-US" sz="9000" b="1" spc="-90" dirty="0" smtClean="0">
                <a:solidFill>
                  <a:srgbClr val="595959"/>
                </a:solidFill>
                <a:uFill>
                  <a:solidFill>
                    <a:srgbClr val="595A59"/>
                  </a:solidFill>
                </a:uFill>
              </a:rPr>
              <a:t>this</a:t>
            </a:r>
            <a:r>
              <a:rPr sz="9000" b="1" spc="-90" dirty="0" smtClean="0">
                <a:solidFill>
                  <a:srgbClr val="595959"/>
                </a:solidFill>
                <a:uFill>
                  <a:solidFill>
                    <a:srgbClr val="595A59"/>
                  </a:solidFill>
                </a:uFill>
              </a:rPr>
              <a:t> </a:t>
            </a:r>
            <a:r>
              <a:rPr sz="9000" b="1" spc="-90" dirty="0">
                <a:solidFill>
                  <a:srgbClr val="595959"/>
                </a:solidFill>
                <a:uFill>
                  <a:solidFill>
                    <a:srgbClr val="595A59"/>
                  </a:solidFill>
                </a:uFill>
              </a:rPr>
              <a:t>operational period?</a:t>
            </a:r>
          </a:p>
        </p:txBody>
      </p:sp>
    </p:spTree>
    <p:extLst>
      <p:ext uri="{BB962C8B-B14F-4D97-AF65-F5344CB8AC3E}">
        <p14:creationId xmlns:p14="http://schemas.microsoft.com/office/powerpoint/2010/main" val="310649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Shape 133"/>
          <p:cNvSpPr/>
          <p:nvPr/>
        </p:nvSpPr>
        <p:spPr>
          <a:xfrm>
            <a:off x="1270000" y="1211540"/>
            <a:ext cx="12478119" cy="1426464"/>
          </a:xfrm>
          <a:prstGeom prst="rect">
            <a:avLst/>
          </a:prstGeom>
          <a:solidFill>
            <a:srgbClr val="FFE93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4800" tIns="256032" rIns="304800" bIns="304800" anchor="ctr">
            <a:spAutoFit/>
          </a:bodyPr>
          <a:lstStyle>
            <a:lvl1pPr algn="l" defTabSz="457200">
              <a:lnSpc>
                <a:spcPct val="119999"/>
              </a:lnSpc>
              <a:defRPr sz="45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500" b="1" dirty="0">
                <a:solidFill>
                  <a:srgbClr val="595A59"/>
                </a:solidFill>
              </a:rPr>
              <a:t>INCIDENT COMMAND SYSTEM CONCEPTS</a:t>
            </a:r>
          </a:p>
        </p:txBody>
      </p:sp>
      <p:sp>
        <p:nvSpPr>
          <p:cNvPr id="134" name="Shape 134"/>
          <p:cNvSpPr/>
          <p:nvPr/>
        </p:nvSpPr>
        <p:spPr>
          <a:xfrm flipV="1">
            <a:off x="1387904" y="16202764"/>
            <a:ext cx="19780907" cy="2436"/>
          </a:xfrm>
          <a:prstGeom prst="line">
            <a:avLst/>
          </a:prstGeom>
          <a:ln w="50800">
            <a:solidFill>
              <a:srgbClr val="595A5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5" name="Shape 135"/>
          <p:cNvSpPr/>
          <p:nvPr/>
        </p:nvSpPr>
        <p:spPr>
          <a:xfrm>
            <a:off x="1308100" y="3162300"/>
            <a:ext cx="15279824" cy="2675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l" defTabSz="457200">
              <a:lnSpc>
                <a:spcPct val="90000"/>
              </a:lnSpc>
              <a:defRPr sz="1800"/>
            </a:pPr>
            <a:r>
              <a:rPr sz="64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The ICS model lays out staff roles and </a:t>
            </a:r>
            <a:br>
              <a:rPr sz="64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sz="64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tasks </a:t>
            </a:r>
            <a:r>
              <a:rPr sz="6400" b="1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-US" sz="6400" b="1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nd the</a:t>
            </a:r>
            <a:r>
              <a:rPr sz="6400" b="1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64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protocols needed for an </a:t>
            </a:r>
            <a:br>
              <a:rPr sz="64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sz="64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effective emergency response. </a:t>
            </a:r>
          </a:p>
        </p:txBody>
      </p:sp>
      <p:sp>
        <p:nvSpPr>
          <p:cNvPr id="136" name="Shape 136"/>
          <p:cNvSpPr/>
          <p:nvPr/>
        </p:nvSpPr>
        <p:spPr>
          <a:xfrm>
            <a:off x="1295400" y="7086600"/>
            <a:ext cx="6903720" cy="3556000"/>
          </a:xfrm>
          <a:prstGeom prst="rect">
            <a:avLst/>
          </a:prstGeom>
          <a:solidFill>
            <a:srgbClr val="FFE93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800" tIns="304800" rIns="304800" bIns="304800" anchor="ctr">
            <a:spAutoFit/>
          </a:bodyPr>
          <a:lstStyle/>
          <a:p>
            <a:pPr lvl="0" algn="l" defTabSz="457200">
              <a:lnSpc>
                <a:spcPct val="90000"/>
              </a:lnSpc>
              <a:defRPr sz="1800"/>
            </a:pPr>
            <a:r>
              <a:rPr sz="5400" b="1" dirty="0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rPr>
              <a:t>Common </a:t>
            </a:r>
            <a:br>
              <a:rPr sz="5400" b="1" dirty="0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sz="5400" b="1" dirty="0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rPr>
              <a:t>Operating </a:t>
            </a:r>
            <a:br>
              <a:rPr sz="5400" b="1" dirty="0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sz="5400" b="1" dirty="0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rPr>
              <a:t>Picture</a:t>
            </a:r>
          </a:p>
        </p:txBody>
      </p:sp>
      <p:sp>
        <p:nvSpPr>
          <p:cNvPr id="137" name="Shape 137"/>
          <p:cNvSpPr/>
          <p:nvPr/>
        </p:nvSpPr>
        <p:spPr>
          <a:xfrm>
            <a:off x="8763000" y="7086598"/>
            <a:ext cx="6903720" cy="3557016"/>
          </a:xfrm>
          <a:prstGeom prst="rect">
            <a:avLst/>
          </a:prstGeom>
          <a:solidFill>
            <a:srgbClr val="FFE93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800" tIns="304800" rIns="304800" bIns="304800" anchor="t" anchorCtr="0">
            <a:spAutoFit/>
          </a:bodyPr>
          <a:lstStyle/>
          <a:p>
            <a:pPr lvl="0" algn="l" defTabSz="457200">
              <a:lnSpc>
                <a:spcPct val="90000"/>
              </a:lnSpc>
              <a:defRPr sz="1800"/>
            </a:pPr>
            <a:endParaRPr lang="en-US" sz="3200" b="1" dirty="0" smtClean="0">
              <a:solidFill>
                <a:srgbClr val="595A59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lnSpc>
                <a:spcPct val="90000"/>
              </a:lnSpc>
              <a:defRPr sz="1800"/>
            </a:pPr>
            <a:r>
              <a:rPr sz="5400" b="1" dirty="0" smtClean="0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rPr>
              <a:t>Situational</a:t>
            </a:r>
            <a:endParaRPr sz="5400" b="1" dirty="0">
              <a:solidFill>
                <a:srgbClr val="595A59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lnSpc>
                <a:spcPct val="90000"/>
              </a:lnSpc>
              <a:defRPr sz="1800"/>
            </a:pPr>
            <a:r>
              <a:rPr sz="5400" b="1" dirty="0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rPr>
              <a:t>Awareness</a:t>
            </a:r>
          </a:p>
        </p:txBody>
      </p:sp>
      <p:sp>
        <p:nvSpPr>
          <p:cNvPr id="138" name="Shape 138"/>
          <p:cNvSpPr/>
          <p:nvPr/>
        </p:nvSpPr>
        <p:spPr>
          <a:xfrm>
            <a:off x="16210281" y="7086600"/>
            <a:ext cx="6903720" cy="3556000"/>
          </a:xfrm>
          <a:prstGeom prst="rect">
            <a:avLst/>
          </a:prstGeom>
          <a:solidFill>
            <a:srgbClr val="FFE93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800" tIns="304800" rIns="304800" bIns="304800" anchor="ctr">
            <a:spAutoFit/>
          </a:bodyPr>
          <a:lstStyle/>
          <a:p>
            <a:pPr lvl="0" algn="l" defTabSz="457200">
              <a:lnSpc>
                <a:spcPct val="90000"/>
              </a:lnSpc>
              <a:defRPr sz="1800"/>
            </a:pPr>
            <a:r>
              <a:rPr sz="5400" b="1" dirty="0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rPr>
              <a:t>Operational</a:t>
            </a:r>
          </a:p>
          <a:p>
            <a:pPr lvl="0" algn="l" defTabSz="457200">
              <a:lnSpc>
                <a:spcPct val="90000"/>
              </a:lnSpc>
              <a:defRPr sz="1800"/>
            </a:pPr>
            <a:r>
              <a:rPr sz="5400" b="1" dirty="0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rPr>
              <a:t>Periods</a:t>
            </a:r>
          </a:p>
          <a:p>
            <a:pPr lvl="0" algn="l" defTabSz="457200">
              <a:lnSpc>
                <a:spcPct val="90000"/>
              </a:lnSpc>
              <a:defRPr sz="1800"/>
            </a:pPr>
            <a:endParaRPr sz="5400" b="1" dirty="0">
              <a:solidFill>
                <a:srgbClr val="595A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Shape 139"/>
          <p:cNvSpPr/>
          <p:nvPr/>
        </p:nvSpPr>
        <p:spPr>
          <a:xfrm>
            <a:off x="6138520" y="6926076"/>
            <a:ext cx="1781200" cy="34579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ct val="119999"/>
              </a:lnSpc>
              <a:defRPr sz="23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3600" b="1" dirty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140" name="Shape 140"/>
          <p:cNvSpPr/>
          <p:nvPr/>
        </p:nvSpPr>
        <p:spPr>
          <a:xfrm>
            <a:off x="13606120" y="6926076"/>
            <a:ext cx="1781200" cy="34579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ct val="119999"/>
              </a:lnSpc>
              <a:defRPr sz="23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3600" b="1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41" name="Shape 141"/>
          <p:cNvSpPr/>
          <p:nvPr/>
        </p:nvSpPr>
        <p:spPr>
          <a:xfrm>
            <a:off x="21053401" y="6926076"/>
            <a:ext cx="1781200" cy="34579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ct val="119999"/>
              </a:lnSpc>
              <a:defRPr sz="23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3600" b="1" dirty="0">
                <a:solidFill>
                  <a:srgbClr val="FFFFFF"/>
                </a:solidFill>
              </a:rPr>
              <a:t>3</a:t>
            </a:r>
          </a:p>
        </p:txBody>
      </p:sp>
      <p:pic>
        <p:nvPicPr>
          <p:cNvPr id="142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70000" y="11506200"/>
            <a:ext cx="21844001" cy="9354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pt-69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" name="Shape 260"/>
          <p:cNvSpPr/>
          <p:nvPr/>
        </p:nvSpPr>
        <p:spPr>
          <a:xfrm>
            <a:off x="1270000" y="1321057"/>
            <a:ext cx="7849355" cy="1523485"/>
          </a:xfrm>
          <a:prstGeom prst="rect">
            <a:avLst/>
          </a:prstGeom>
          <a:solidFill>
            <a:srgbClr val="FFE93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4800" tIns="0" rIns="304800" bIns="228600" anchor="ctr">
            <a:spAutoFit/>
          </a:bodyPr>
          <a:lstStyle>
            <a:lvl1pPr algn="l" defTabSz="457200">
              <a:lnSpc>
                <a:spcPct val="119999"/>
              </a:lnSpc>
              <a:defRPr sz="72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7200" b="1" dirty="0" smtClean="0">
                <a:solidFill>
                  <a:srgbClr val="595A59"/>
                </a:solidFill>
              </a:rPr>
              <a:t>Fri</a:t>
            </a:r>
            <a:r>
              <a:rPr sz="7200" b="1" dirty="0" smtClean="0">
                <a:solidFill>
                  <a:srgbClr val="595A59"/>
                </a:solidFill>
              </a:rPr>
              <a:t>day</a:t>
            </a:r>
            <a:r>
              <a:rPr sz="7200" b="1" dirty="0">
                <a:solidFill>
                  <a:srgbClr val="595A59"/>
                </a:solidFill>
              </a:rPr>
              <a:t>, August </a:t>
            </a:r>
            <a:r>
              <a:rPr lang="en-US" sz="7200" b="1" dirty="0" smtClean="0">
                <a:solidFill>
                  <a:srgbClr val="595A59"/>
                </a:solidFill>
              </a:rPr>
              <a:t>5</a:t>
            </a:r>
            <a:endParaRPr sz="7200" b="1" dirty="0">
              <a:solidFill>
                <a:srgbClr val="595A59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1535" y="1321057"/>
            <a:ext cx="2806700" cy="2921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529547" y="1432973"/>
            <a:ext cx="3217334" cy="5257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7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Event</a:t>
            </a:r>
            <a:endParaRPr kumimoji="0" lang="en-US" sz="27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pic>
        <p:nvPicPr>
          <p:cNvPr id="6" name="droppedImage.pdf"/>
          <p:cNvPicPr/>
          <p:nvPr/>
        </p:nvPicPr>
        <p:blipFill>
          <a:blip r:embed="rId4">
            <a:alphaModFix amt="90000"/>
            <a:extLst/>
          </a:blip>
          <a:stretch>
            <a:fillRect/>
          </a:stretch>
        </p:blipFill>
        <p:spPr>
          <a:xfrm>
            <a:off x="3441700" y="5156205"/>
            <a:ext cx="17487900" cy="662940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310"/>
          <p:cNvSpPr/>
          <p:nvPr/>
        </p:nvSpPr>
        <p:spPr>
          <a:xfrm>
            <a:off x="4152900" y="5495544"/>
            <a:ext cx="15798800" cy="2516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 anchorCtr="0">
            <a:spAutoFit/>
          </a:bodyPr>
          <a:lstStyle>
            <a:lvl1pPr algn="l" defTabSz="457200">
              <a:lnSpc>
                <a:spcPct val="90000"/>
              </a:lnSpc>
              <a:spcBef>
                <a:spcPts val="3100"/>
              </a:spcBef>
              <a:tabLst>
                <a:tab pos="165100" algn="l"/>
                <a:tab pos="1485900" algn="l"/>
              </a:tabLst>
              <a:defRPr sz="9000" b="1" spc="-90">
                <a:solidFill>
                  <a:srgbClr val="595A59"/>
                </a:solidFill>
                <a:uFill>
                  <a:solidFill>
                    <a:srgbClr val="595A59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 spc="0">
                <a:solidFill>
                  <a:srgbClr val="000000"/>
                </a:solidFill>
                <a:uFillTx/>
              </a:defRPr>
            </a:pPr>
            <a:r>
              <a:rPr sz="9000" b="1" spc="-90" dirty="0">
                <a:solidFill>
                  <a:srgbClr val="595959"/>
                </a:solidFill>
                <a:uFill>
                  <a:solidFill>
                    <a:srgbClr val="595A59"/>
                  </a:solidFill>
                </a:uFill>
              </a:rPr>
              <a:t>How are you working and communicating with others?</a:t>
            </a:r>
          </a:p>
        </p:txBody>
      </p:sp>
    </p:spTree>
    <p:extLst>
      <p:ext uri="{BB962C8B-B14F-4D97-AF65-F5344CB8AC3E}">
        <p14:creationId xmlns:p14="http://schemas.microsoft.com/office/powerpoint/2010/main" val="227735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pt-69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" name="Shape 260"/>
          <p:cNvSpPr/>
          <p:nvPr/>
        </p:nvSpPr>
        <p:spPr>
          <a:xfrm>
            <a:off x="1270000" y="1321057"/>
            <a:ext cx="7849355" cy="1523485"/>
          </a:xfrm>
          <a:prstGeom prst="rect">
            <a:avLst/>
          </a:prstGeom>
          <a:solidFill>
            <a:srgbClr val="FFE93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4800" tIns="0" rIns="304800" bIns="228600" anchor="ctr">
            <a:spAutoFit/>
          </a:bodyPr>
          <a:lstStyle>
            <a:lvl1pPr algn="l" defTabSz="457200">
              <a:lnSpc>
                <a:spcPct val="119999"/>
              </a:lnSpc>
              <a:defRPr sz="72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7200" b="1" dirty="0" smtClean="0">
                <a:solidFill>
                  <a:srgbClr val="595A59"/>
                </a:solidFill>
              </a:rPr>
              <a:t>Fri</a:t>
            </a:r>
            <a:r>
              <a:rPr sz="7200" b="1" dirty="0" smtClean="0">
                <a:solidFill>
                  <a:srgbClr val="595A59"/>
                </a:solidFill>
              </a:rPr>
              <a:t>day</a:t>
            </a:r>
            <a:r>
              <a:rPr sz="7200" b="1" dirty="0">
                <a:solidFill>
                  <a:srgbClr val="595A59"/>
                </a:solidFill>
              </a:rPr>
              <a:t>, August </a:t>
            </a:r>
            <a:r>
              <a:rPr lang="en-US" sz="7200" b="1" dirty="0" smtClean="0">
                <a:solidFill>
                  <a:srgbClr val="595A59"/>
                </a:solidFill>
              </a:rPr>
              <a:t>5</a:t>
            </a:r>
            <a:endParaRPr sz="7200" b="1" dirty="0">
              <a:solidFill>
                <a:srgbClr val="595A59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1535" y="1321057"/>
            <a:ext cx="2806700" cy="2921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529547" y="1432973"/>
            <a:ext cx="3217334" cy="5257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700" b="1" u="none" strike="noStrike" cap="none" spc="0" normalizeH="0" baseline="0" dirty="0" smtClean="0">
                <a:ln>
                  <a:noFill/>
                </a:ln>
                <a:solidFill>
                  <a:srgbClr val="595A5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Event</a:t>
            </a:r>
            <a:endParaRPr kumimoji="0" lang="en-US" sz="2700" b="1" u="none" strike="noStrike" cap="none" spc="0" normalizeH="0" baseline="0" dirty="0">
              <a:ln>
                <a:noFill/>
              </a:ln>
              <a:solidFill>
                <a:srgbClr val="595A5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4600" y="5149854"/>
            <a:ext cx="21882100" cy="6629400"/>
          </a:xfrm>
          <a:prstGeom prst="rect">
            <a:avLst/>
          </a:prstGeom>
        </p:spPr>
      </p:pic>
      <p:sp>
        <p:nvSpPr>
          <p:cNvPr id="7" name="Shape 321"/>
          <p:cNvSpPr/>
          <p:nvPr/>
        </p:nvSpPr>
        <p:spPr>
          <a:xfrm>
            <a:off x="2170553" y="6832604"/>
            <a:ext cx="20070038" cy="2"/>
          </a:xfrm>
          <a:prstGeom prst="line">
            <a:avLst/>
          </a:prstGeom>
          <a:ln w="50800">
            <a:solidFill>
              <a:srgbClr val="595A5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8" name="Shape 322"/>
          <p:cNvSpPr/>
          <p:nvPr/>
        </p:nvSpPr>
        <p:spPr>
          <a:xfrm>
            <a:off x="2170553" y="8229604"/>
            <a:ext cx="20070038" cy="2"/>
          </a:xfrm>
          <a:prstGeom prst="line">
            <a:avLst/>
          </a:prstGeom>
          <a:ln w="50800">
            <a:solidFill>
              <a:srgbClr val="595A5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2108200" y="5224974"/>
            <a:ext cx="20447000" cy="51868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 anchorCtr="0">
            <a:spAutoFit/>
          </a:bodyPr>
          <a:lstStyle/>
          <a:p>
            <a:pPr algn="l">
              <a:lnSpc>
                <a:spcPts val="10900"/>
              </a:lnSpc>
            </a:pPr>
            <a:r>
              <a:rPr lang="en-US" sz="6400" b="1" dirty="0">
                <a:solidFill>
                  <a:srgbClr val="595959"/>
                </a:solidFill>
                <a:latin typeface="Arial"/>
                <a:cs typeface="Arial"/>
              </a:rPr>
              <a:t>What key decisions need to be made?</a:t>
            </a:r>
          </a:p>
          <a:p>
            <a:pPr algn="l">
              <a:lnSpc>
                <a:spcPts val="10900"/>
              </a:lnSpc>
            </a:pPr>
            <a:r>
              <a:rPr lang="en-US" sz="6400" b="1" dirty="0">
                <a:solidFill>
                  <a:srgbClr val="595959"/>
                </a:solidFill>
                <a:latin typeface="Arial"/>
                <a:cs typeface="Arial"/>
              </a:rPr>
              <a:t>What are your tasks during this operational period?</a:t>
            </a:r>
          </a:p>
          <a:p>
            <a:pPr algn="l">
              <a:lnSpc>
                <a:spcPts val="10900"/>
              </a:lnSpc>
            </a:pPr>
            <a:r>
              <a:rPr lang="en-US" sz="6400" b="1" dirty="0">
                <a:solidFill>
                  <a:srgbClr val="595959"/>
                </a:solidFill>
                <a:latin typeface="Arial"/>
                <a:cs typeface="Arial"/>
              </a:rPr>
              <a:t>How are you working and </a:t>
            </a:r>
            <a:r>
              <a:rPr lang="en-US" sz="6400" b="1" dirty="0" smtClean="0">
                <a:solidFill>
                  <a:srgbClr val="595959"/>
                </a:solidFill>
                <a:latin typeface="Arial"/>
                <a:cs typeface="Arial"/>
              </a:rPr>
              <a:t>communicating </a:t>
            </a:r>
            <a:endParaRPr lang="en-US" sz="6400" b="1" dirty="0">
              <a:solidFill>
                <a:srgbClr val="595959"/>
              </a:solidFill>
              <a:latin typeface="Arial"/>
              <a:cs typeface="Arial"/>
            </a:endParaRPr>
          </a:p>
          <a:p>
            <a:pPr algn="l">
              <a:lnSpc>
                <a:spcPts val="6200"/>
              </a:lnSpc>
            </a:pPr>
            <a:r>
              <a:rPr lang="en-US" sz="6400" b="1" dirty="0">
                <a:solidFill>
                  <a:srgbClr val="595959"/>
                </a:solidFill>
                <a:latin typeface="Arial"/>
                <a:cs typeface="Arial"/>
              </a:rPr>
              <a:t>with others?</a:t>
            </a:r>
            <a:endParaRPr kumimoji="0" lang="en-US" sz="6400" b="1" u="none" strike="noStrike" cap="none" spc="0" normalizeH="0" baseline="0" dirty="0">
              <a:ln>
                <a:noFill/>
              </a:ln>
              <a:solidFill>
                <a:srgbClr val="595959"/>
              </a:solidFill>
              <a:effectLst/>
              <a:uFillTx/>
              <a:latin typeface="Arial"/>
              <a:cs typeface="Arial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12273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19600" y="10275304"/>
            <a:ext cx="15798800" cy="19022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825500" rtl="0" fontAlgn="auto" latinLnBrk="1" hangingPunct="0">
              <a:lnSpc>
                <a:spcPts val="1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3500" b="1" dirty="0" smtClean="0">
                <a:solidFill>
                  <a:schemeClr val="bg1"/>
                </a:solidFill>
                <a:latin typeface="Arial"/>
                <a:cs typeface="Arial"/>
              </a:rPr>
              <a:t>Immediately after</a:t>
            </a:r>
            <a:endParaRPr kumimoji="0" lang="en-US" sz="135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/>
              <a:cs typeface="Arial"/>
              <a:sym typeface="Gill San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44168" y="768096"/>
            <a:ext cx="8004532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700" b="1" u="none" strike="noStrike" cap="none" spc="0" normalizeH="0" baseline="0" dirty="0" smtClean="0">
                <a:ln>
                  <a:noFill/>
                </a:ln>
                <a:solidFill>
                  <a:srgbClr val="F0DC1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Post Event</a:t>
            </a:r>
            <a:endParaRPr kumimoji="0" lang="en-US" sz="11700" b="1" u="none" strike="noStrike" cap="none" spc="0" normalizeH="0" baseline="0" dirty="0">
              <a:ln>
                <a:noFill/>
              </a:ln>
              <a:solidFill>
                <a:srgbClr val="F0DC1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86541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pt-7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8" name="Shape 260"/>
          <p:cNvSpPr/>
          <p:nvPr/>
        </p:nvSpPr>
        <p:spPr>
          <a:xfrm>
            <a:off x="1270000" y="1321057"/>
            <a:ext cx="9029666" cy="1523485"/>
          </a:xfrm>
          <a:prstGeom prst="rect">
            <a:avLst/>
          </a:prstGeom>
          <a:solidFill>
            <a:srgbClr val="FFE93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4800" tIns="0" rIns="304800" bIns="228600" anchor="ctr">
            <a:spAutoFit/>
          </a:bodyPr>
          <a:lstStyle>
            <a:lvl1pPr algn="l" defTabSz="457200">
              <a:lnSpc>
                <a:spcPct val="119999"/>
              </a:lnSpc>
              <a:defRPr sz="72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7200" b="1" dirty="0" smtClean="0">
                <a:solidFill>
                  <a:srgbClr val="595A59"/>
                </a:solidFill>
              </a:rPr>
              <a:t>Satur</a:t>
            </a:r>
            <a:r>
              <a:rPr sz="7200" b="1" dirty="0" smtClean="0">
                <a:solidFill>
                  <a:srgbClr val="595A59"/>
                </a:solidFill>
              </a:rPr>
              <a:t>day</a:t>
            </a:r>
            <a:r>
              <a:rPr sz="7200" b="1" dirty="0">
                <a:solidFill>
                  <a:srgbClr val="595A59"/>
                </a:solidFill>
              </a:rPr>
              <a:t>, August </a:t>
            </a:r>
            <a:r>
              <a:rPr lang="en-US" sz="7200" b="1" dirty="0" smtClean="0">
                <a:solidFill>
                  <a:srgbClr val="595A59"/>
                </a:solidFill>
              </a:rPr>
              <a:t>6</a:t>
            </a:r>
            <a:endParaRPr sz="7200" b="1" dirty="0">
              <a:solidFill>
                <a:srgbClr val="595A59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1535" y="1321057"/>
            <a:ext cx="2806700" cy="29210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0529547" y="1432973"/>
            <a:ext cx="3217334" cy="5257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700" b="1" u="none" strike="noStrike" cap="none" spc="0" normalizeH="0" baseline="0" dirty="0" smtClean="0">
                <a:ln>
                  <a:noFill/>
                </a:ln>
                <a:solidFill>
                  <a:srgbClr val="F0DC1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Post-Event</a:t>
            </a:r>
            <a:endParaRPr kumimoji="0" lang="en-US" sz="2700" b="1" u="none" strike="noStrike" cap="none" spc="0" normalizeH="0" baseline="0" dirty="0">
              <a:ln>
                <a:noFill/>
              </a:ln>
              <a:solidFill>
                <a:srgbClr val="F0DC1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311535" y="3355522"/>
            <a:ext cx="2806700" cy="79423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825500" rtl="0" fontAlgn="auto" latinLnBrk="1" hangingPunct="0">
              <a:lnSpc>
                <a:spcPts val="2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Immediately</a:t>
            </a:r>
          </a:p>
          <a:p>
            <a:pPr marL="0" marR="0" indent="0" defTabSz="825500" rtl="0" fontAlgn="auto" latinLnBrk="1" hangingPunct="0">
              <a:lnSpc>
                <a:spcPts val="2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after</a:t>
            </a:r>
            <a:endParaRPr kumimoji="0" lang="en-US" sz="24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16923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pt-7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" name="Shape 592"/>
          <p:cNvSpPr/>
          <p:nvPr/>
        </p:nvSpPr>
        <p:spPr>
          <a:xfrm>
            <a:off x="3429000" y="5156200"/>
            <a:ext cx="17526000" cy="5715000"/>
          </a:xfrm>
          <a:prstGeom prst="rect">
            <a:avLst/>
          </a:prstGeom>
          <a:solidFill>
            <a:srgbClr val="595A59">
              <a:alpha val="8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" name="Shape 593"/>
          <p:cNvSpPr/>
          <p:nvPr/>
        </p:nvSpPr>
        <p:spPr>
          <a:xfrm>
            <a:off x="4142232" y="5486400"/>
            <a:ext cx="16840200" cy="12707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 defTabSz="457200">
              <a:lnSpc>
                <a:spcPct val="90000"/>
              </a:lnSpc>
              <a:spcBef>
                <a:spcPts val="3100"/>
              </a:spcBef>
              <a:tabLst>
                <a:tab pos="165100" algn="l"/>
                <a:tab pos="1485900" algn="l"/>
              </a:tabLst>
              <a:defRPr sz="1800"/>
            </a:pPr>
            <a:r>
              <a:rPr lang="en-US" sz="9000" b="1" i="1" spc="-90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rPr>
              <a:t>Surge receded by</a:t>
            </a:r>
            <a:r>
              <a:rPr sz="9000" b="1" i="1" spc="-90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9000" b="1" i="1" spc="-90" dirty="0" smtClean="0">
                <a:solidFill>
                  <a:srgbClr val="FFE930"/>
                </a:solidFill>
                <a:uFill>
                  <a:solidFill>
                    <a:srgbClr val="FFE930"/>
                  </a:solidFill>
                </a:uFill>
                <a:latin typeface="Arial"/>
                <a:ea typeface="Arial"/>
                <a:cs typeface="Arial"/>
                <a:sym typeface="Arial"/>
              </a:rPr>
              <a:t>6:00 a.m.</a:t>
            </a:r>
            <a:endParaRPr sz="9000" b="1" i="1" spc="-90" dirty="0">
              <a:solidFill>
                <a:srgbClr val="FFE930"/>
              </a:solidFill>
              <a:uFill>
                <a:solidFill>
                  <a:srgbClr val="FFE93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260"/>
          <p:cNvSpPr/>
          <p:nvPr/>
        </p:nvSpPr>
        <p:spPr>
          <a:xfrm>
            <a:off x="1270000" y="1321057"/>
            <a:ext cx="9029666" cy="1523485"/>
          </a:xfrm>
          <a:prstGeom prst="rect">
            <a:avLst/>
          </a:prstGeom>
          <a:solidFill>
            <a:srgbClr val="FFE93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4800" tIns="0" rIns="304800" bIns="228600" anchor="ctr">
            <a:spAutoFit/>
          </a:bodyPr>
          <a:lstStyle>
            <a:lvl1pPr algn="l" defTabSz="457200">
              <a:lnSpc>
                <a:spcPct val="119999"/>
              </a:lnSpc>
              <a:defRPr sz="72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7200" b="1" dirty="0" smtClean="0">
                <a:solidFill>
                  <a:srgbClr val="595A59"/>
                </a:solidFill>
              </a:rPr>
              <a:t>Satur</a:t>
            </a:r>
            <a:r>
              <a:rPr sz="7200" b="1" dirty="0" smtClean="0">
                <a:solidFill>
                  <a:srgbClr val="595A59"/>
                </a:solidFill>
              </a:rPr>
              <a:t>day</a:t>
            </a:r>
            <a:r>
              <a:rPr sz="7200" b="1" dirty="0">
                <a:solidFill>
                  <a:srgbClr val="595A59"/>
                </a:solidFill>
              </a:rPr>
              <a:t>, August </a:t>
            </a:r>
            <a:r>
              <a:rPr lang="en-US" sz="7200" b="1" dirty="0" smtClean="0">
                <a:solidFill>
                  <a:srgbClr val="595A59"/>
                </a:solidFill>
              </a:rPr>
              <a:t>6</a:t>
            </a:r>
            <a:endParaRPr sz="7200" b="1" dirty="0">
              <a:solidFill>
                <a:srgbClr val="595A59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1535" y="1321057"/>
            <a:ext cx="2806700" cy="2921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529547" y="1432973"/>
            <a:ext cx="3217334" cy="5257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700" b="1" u="none" strike="noStrike" cap="none" spc="0" normalizeH="0" baseline="0" dirty="0" smtClean="0">
                <a:ln>
                  <a:noFill/>
                </a:ln>
                <a:solidFill>
                  <a:srgbClr val="F0DC1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Post-Event</a:t>
            </a:r>
            <a:endParaRPr kumimoji="0" lang="en-US" sz="2700" b="1" u="none" strike="noStrike" cap="none" spc="0" normalizeH="0" baseline="0" dirty="0">
              <a:ln>
                <a:noFill/>
              </a:ln>
              <a:solidFill>
                <a:srgbClr val="F0DC1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311535" y="3355522"/>
            <a:ext cx="2806700" cy="79423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825500" rtl="0" fontAlgn="auto" latinLnBrk="1" hangingPunct="0">
              <a:lnSpc>
                <a:spcPts val="2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Immediately</a:t>
            </a:r>
          </a:p>
          <a:p>
            <a:pPr marL="0" marR="0" indent="0" defTabSz="825500" rtl="0" fontAlgn="auto" latinLnBrk="1" hangingPunct="0">
              <a:lnSpc>
                <a:spcPts val="2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after</a:t>
            </a:r>
            <a:endParaRPr kumimoji="0" lang="en-US" sz="24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25260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pt-7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" name="Shape 592"/>
          <p:cNvSpPr/>
          <p:nvPr/>
        </p:nvSpPr>
        <p:spPr>
          <a:xfrm>
            <a:off x="3429000" y="5156200"/>
            <a:ext cx="17526000" cy="5715000"/>
          </a:xfrm>
          <a:prstGeom prst="rect">
            <a:avLst/>
          </a:prstGeom>
          <a:solidFill>
            <a:srgbClr val="595A59">
              <a:alpha val="8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" name="Shape 593"/>
          <p:cNvSpPr/>
          <p:nvPr/>
        </p:nvSpPr>
        <p:spPr>
          <a:xfrm>
            <a:off x="4142232" y="5486400"/>
            <a:ext cx="16840200" cy="12707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 defTabSz="457200">
              <a:lnSpc>
                <a:spcPct val="90000"/>
              </a:lnSpc>
              <a:spcBef>
                <a:spcPts val="3100"/>
              </a:spcBef>
              <a:tabLst>
                <a:tab pos="165100" algn="l"/>
                <a:tab pos="1485900" algn="l"/>
              </a:tabLst>
              <a:defRPr sz="1800"/>
            </a:pPr>
            <a:r>
              <a:rPr lang="en-US" sz="9000" b="1" i="1" spc="-90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rPr>
              <a:t>Winds gusting at</a:t>
            </a:r>
            <a:r>
              <a:rPr sz="9000" b="1" i="1" spc="-90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9000" b="1" i="1" spc="-90" dirty="0" smtClean="0">
                <a:solidFill>
                  <a:srgbClr val="FFE930"/>
                </a:solidFill>
                <a:uFill>
                  <a:solidFill>
                    <a:srgbClr val="FFE930"/>
                  </a:solidFill>
                </a:uFill>
                <a:latin typeface="Arial"/>
                <a:ea typeface="Arial"/>
                <a:cs typeface="Arial"/>
                <a:sym typeface="Arial"/>
              </a:rPr>
              <a:t>45mph</a:t>
            </a:r>
            <a:endParaRPr sz="9000" b="1" i="1" spc="-90" dirty="0">
              <a:solidFill>
                <a:srgbClr val="FFE930"/>
              </a:solidFill>
              <a:uFill>
                <a:solidFill>
                  <a:srgbClr val="FFE93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260"/>
          <p:cNvSpPr/>
          <p:nvPr/>
        </p:nvSpPr>
        <p:spPr>
          <a:xfrm>
            <a:off x="1270000" y="1321057"/>
            <a:ext cx="9029666" cy="1523485"/>
          </a:xfrm>
          <a:prstGeom prst="rect">
            <a:avLst/>
          </a:prstGeom>
          <a:solidFill>
            <a:srgbClr val="FFE93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4800" tIns="0" rIns="304800" bIns="228600" anchor="ctr">
            <a:spAutoFit/>
          </a:bodyPr>
          <a:lstStyle>
            <a:lvl1pPr algn="l" defTabSz="457200">
              <a:lnSpc>
                <a:spcPct val="119999"/>
              </a:lnSpc>
              <a:defRPr sz="72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7200" b="1" dirty="0" smtClean="0">
                <a:solidFill>
                  <a:srgbClr val="595A59"/>
                </a:solidFill>
              </a:rPr>
              <a:t>Satur</a:t>
            </a:r>
            <a:r>
              <a:rPr sz="7200" b="1" dirty="0" smtClean="0">
                <a:solidFill>
                  <a:srgbClr val="595A59"/>
                </a:solidFill>
              </a:rPr>
              <a:t>day</a:t>
            </a:r>
            <a:r>
              <a:rPr sz="7200" b="1" dirty="0">
                <a:solidFill>
                  <a:srgbClr val="595A59"/>
                </a:solidFill>
              </a:rPr>
              <a:t>, August </a:t>
            </a:r>
            <a:r>
              <a:rPr lang="en-US" sz="7200" b="1" dirty="0" smtClean="0">
                <a:solidFill>
                  <a:srgbClr val="595A59"/>
                </a:solidFill>
              </a:rPr>
              <a:t>6</a:t>
            </a:r>
            <a:endParaRPr sz="7200" b="1" dirty="0">
              <a:solidFill>
                <a:srgbClr val="595A59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1535" y="1321057"/>
            <a:ext cx="2806700" cy="2921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529547" y="1432973"/>
            <a:ext cx="3217334" cy="5257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700" b="1" u="none" strike="noStrike" cap="none" spc="0" normalizeH="0" baseline="0" dirty="0" smtClean="0">
                <a:ln>
                  <a:noFill/>
                </a:ln>
                <a:solidFill>
                  <a:srgbClr val="F0DC1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Post-Event</a:t>
            </a:r>
            <a:endParaRPr kumimoji="0" lang="en-US" sz="2700" b="1" u="none" strike="noStrike" cap="none" spc="0" normalizeH="0" baseline="0" dirty="0">
              <a:ln>
                <a:noFill/>
              </a:ln>
              <a:solidFill>
                <a:srgbClr val="F0DC1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311535" y="3355522"/>
            <a:ext cx="2806700" cy="79423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825500" rtl="0" fontAlgn="auto" latinLnBrk="1" hangingPunct="0">
              <a:lnSpc>
                <a:spcPts val="2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Immediately</a:t>
            </a:r>
          </a:p>
          <a:p>
            <a:pPr marL="0" marR="0" indent="0" defTabSz="825500" rtl="0" fontAlgn="auto" latinLnBrk="1" hangingPunct="0">
              <a:lnSpc>
                <a:spcPts val="2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after</a:t>
            </a:r>
            <a:endParaRPr kumimoji="0" lang="en-US" sz="24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24894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pt-7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" name="Shape 592"/>
          <p:cNvSpPr/>
          <p:nvPr/>
        </p:nvSpPr>
        <p:spPr>
          <a:xfrm>
            <a:off x="3429000" y="5156200"/>
            <a:ext cx="17526000" cy="5715000"/>
          </a:xfrm>
          <a:prstGeom prst="rect">
            <a:avLst/>
          </a:prstGeom>
          <a:solidFill>
            <a:srgbClr val="595A59">
              <a:alpha val="8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" name="Shape 593"/>
          <p:cNvSpPr/>
          <p:nvPr/>
        </p:nvSpPr>
        <p:spPr>
          <a:xfrm>
            <a:off x="4142232" y="5486400"/>
            <a:ext cx="16840200" cy="3762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 defTabSz="457200">
              <a:lnSpc>
                <a:spcPct val="90000"/>
              </a:lnSpc>
              <a:spcBef>
                <a:spcPts val="3100"/>
              </a:spcBef>
              <a:tabLst>
                <a:tab pos="165100" algn="l"/>
                <a:tab pos="1485900" algn="l"/>
              </a:tabLst>
              <a:defRPr sz="1800"/>
            </a:pPr>
            <a:r>
              <a:rPr lang="en-US" sz="9000" b="1" i="1" spc="-90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rPr>
              <a:t>Engineers report your buildings </a:t>
            </a:r>
            <a:r>
              <a:rPr lang="en-US" sz="9000" b="1" i="1" spc="-90" dirty="0" smtClean="0">
                <a:solidFill>
                  <a:srgbClr val="FFE930"/>
                </a:solidFill>
                <a:uFill>
                  <a:solidFill>
                    <a:srgbClr val="FFE930"/>
                  </a:solidFill>
                </a:uFill>
                <a:latin typeface="Arial"/>
                <a:ea typeface="Arial"/>
                <a:cs typeface="Arial"/>
                <a:sym typeface="Arial"/>
              </a:rPr>
              <a:t>sustained minor damage.</a:t>
            </a:r>
            <a:endParaRPr sz="9000" b="1" i="1" spc="-90" dirty="0">
              <a:solidFill>
                <a:srgbClr val="FFE930"/>
              </a:solidFill>
              <a:uFill>
                <a:solidFill>
                  <a:srgbClr val="FFE93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260"/>
          <p:cNvSpPr/>
          <p:nvPr/>
        </p:nvSpPr>
        <p:spPr>
          <a:xfrm>
            <a:off x="1270000" y="1321057"/>
            <a:ext cx="9029666" cy="1523485"/>
          </a:xfrm>
          <a:prstGeom prst="rect">
            <a:avLst/>
          </a:prstGeom>
          <a:solidFill>
            <a:srgbClr val="FFE93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4800" tIns="0" rIns="304800" bIns="228600" anchor="ctr">
            <a:spAutoFit/>
          </a:bodyPr>
          <a:lstStyle>
            <a:lvl1pPr algn="l" defTabSz="457200">
              <a:lnSpc>
                <a:spcPct val="119999"/>
              </a:lnSpc>
              <a:defRPr sz="72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7200" b="1" dirty="0" smtClean="0">
                <a:solidFill>
                  <a:srgbClr val="595A59"/>
                </a:solidFill>
              </a:rPr>
              <a:t>Satur</a:t>
            </a:r>
            <a:r>
              <a:rPr sz="7200" b="1" dirty="0" smtClean="0">
                <a:solidFill>
                  <a:srgbClr val="595A59"/>
                </a:solidFill>
              </a:rPr>
              <a:t>day</a:t>
            </a:r>
            <a:r>
              <a:rPr sz="7200" b="1" dirty="0">
                <a:solidFill>
                  <a:srgbClr val="595A59"/>
                </a:solidFill>
              </a:rPr>
              <a:t>, August </a:t>
            </a:r>
            <a:r>
              <a:rPr lang="en-US" sz="7200" b="1" dirty="0" smtClean="0">
                <a:solidFill>
                  <a:srgbClr val="595A59"/>
                </a:solidFill>
              </a:rPr>
              <a:t>6</a:t>
            </a:r>
            <a:endParaRPr sz="7200" b="1" dirty="0">
              <a:solidFill>
                <a:srgbClr val="595A59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1535" y="1321057"/>
            <a:ext cx="2806700" cy="2921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529547" y="1432973"/>
            <a:ext cx="3217334" cy="5257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700" b="1" u="none" strike="noStrike" cap="none" spc="0" normalizeH="0" baseline="0" dirty="0" smtClean="0">
                <a:ln>
                  <a:noFill/>
                </a:ln>
                <a:solidFill>
                  <a:srgbClr val="F0DC1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Post-Event</a:t>
            </a:r>
            <a:endParaRPr kumimoji="0" lang="en-US" sz="2700" b="1" u="none" strike="noStrike" cap="none" spc="0" normalizeH="0" baseline="0" dirty="0">
              <a:ln>
                <a:noFill/>
              </a:ln>
              <a:solidFill>
                <a:srgbClr val="F0DC1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311535" y="3355522"/>
            <a:ext cx="2806700" cy="79423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825500" rtl="0" fontAlgn="auto" latinLnBrk="1" hangingPunct="0">
              <a:lnSpc>
                <a:spcPts val="2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Immediately</a:t>
            </a:r>
          </a:p>
          <a:p>
            <a:pPr marL="0" marR="0" indent="0" defTabSz="825500" rtl="0" fontAlgn="auto" latinLnBrk="1" hangingPunct="0">
              <a:lnSpc>
                <a:spcPts val="2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after</a:t>
            </a:r>
            <a:endParaRPr kumimoji="0" lang="en-US" sz="24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79205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pt-7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" name="Shape 592"/>
          <p:cNvSpPr/>
          <p:nvPr/>
        </p:nvSpPr>
        <p:spPr>
          <a:xfrm>
            <a:off x="3429000" y="5156200"/>
            <a:ext cx="17526000" cy="5715000"/>
          </a:xfrm>
          <a:prstGeom prst="rect">
            <a:avLst/>
          </a:prstGeom>
          <a:solidFill>
            <a:srgbClr val="595A59">
              <a:alpha val="8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" name="Shape 593"/>
          <p:cNvSpPr/>
          <p:nvPr/>
        </p:nvSpPr>
        <p:spPr>
          <a:xfrm>
            <a:off x="4142232" y="5486400"/>
            <a:ext cx="16840200" cy="2516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 defTabSz="457200">
              <a:lnSpc>
                <a:spcPct val="90000"/>
              </a:lnSpc>
              <a:spcBef>
                <a:spcPts val="3100"/>
              </a:spcBef>
              <a:tabLst>
                <a:tab pos="165100" algn="l"/>
                <a:tab pos="1485900" algn="l"/>
              </a:tabLst>
              <a:defRPr sz="1800"/>
            </a:pPr>
            <a:r>
              <a:rPr lang="en-US" sz="9000" b="1" i="1" spc="-90" dirty="0" smtClean="0">
                <a:solidFill>
                  <a:srgbClr val="FFE930"/>
                </a:solidFill>
                <a:uFill>
                  <a:solidFill>
                    <a:srgbClr val="FFE930"/>
                  </a:solidFill>
                </a:uFill>
                <a:latin typeface="Arial"/>
                <a:ea typeface="Arial"/>
                <a:cs typeface="Arial"/>
                <a:sym typeface="Arial"/>
              </a:rPr>
              <a:t>Communications sporadic </a:t>
            </a:r>
            <a:r>
              <a:rPr lang="en-US" sz="9000" b="1" i="1" spc="-90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rPr>
              <a:t>throughout city.</a:t>
            </a:r>
            <a:endParaRPr sz="9000" b="1" i="1" spc="-90" dirty="0">
              <a:solidFill>
                <a:srgbClr val="FFE930"/>
              </a:solidFill>
              <a:uFill>
                <a:solidFill>
                  <a:srgbClr val="FFE93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260"/>
          <p:cNvSpPr/>
          <p:nvPr/>
        </p:nvSpPr>
        <p:spPr>
          <a:xfrm>
            <a:off x="1270000" y="1321057"/>
            <a:ext cx="9029666" cy="1523485"/>
          </a:xfrm>
          <a:prstGeom prst="rect">
            <a:avLst/>
          </a:prstGeom>
          <a:solidFill>
            <a:srgbClr val="FFE93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4800" tIns="0" rIns="304800" bIns="228600" anchor="ctr">
            <a:spAutoFit/>
          </a:bodyPr>
          <a:lstStyle>
            <a:lvl1pPr algn="l" defTabSz="457200">
              <a:lnSpc>
                <a:spcPct val="119999"/>
              </a:lnSpc>
              <a:defRPr sz="72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7200" b="1" dirty="0" smtClean="0">
                <a:solidFill>
                  <a:srgbClr val="595A59"/>
                </a:solidFill>
              </a:rPr>
              <a:t>Satur</a:t>
            </a:r>
            <a:r>
              <a:rPr sz="7200" b="1" dirty="0" smtClean="0">
                <a:solidFill>
                  <a:srgbClr val="595A59"/>
                </a:solidFill>
              </a:rPr>
              <a:t>day</a:t>
            </a:r>
            <a:r>
              <a:rPr sz="7200" b="1" dirty="0">
                <a:solidFill>
                  <a:srgbClr val="595A59"/>
                </a:solidFill>
              </a:rPr>
              <a:t>, August </a:t>
            </a:r>
            <a:r>
              <a:rPr lang="en-US" sz="7200" b="1" dirty="0" smtClean="0">
                <a:solidFill>
                  <a:srgbClr val="595A59"/>
                </a:solidFill>
              </a:rPr>
              <a:t>6</a:t>
            </a:r>
            <a:endParaRPr sz="7200" b="1" dirty="0">
              <a:solidFill>
                <a:srgbClr val="595A59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1535" y="1321057"/>
            <a:ext cx="2806700" cy="2921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529547" y="1432973"/>
            <a:ext cx="3217334" cy="5257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700" b="1" u="none" strike="noStrike" cap="none" spc="0" normalizeH="0" baseline="0" dirty="0" smtClean="0">
                <a:ln>
                  <a:noFill/>
                </a:ln>
                <a:solidFill>
                  <a:srgbClr val="F0DC1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Post-Event</a:t>
            </a:r>
            <a:endParaRPr kumimoji="0" lang="en-US" sz="2700" b="1" u="none" strike="noStrike" cap="none" spc="0" normalizeH="0" baseline="0" dirty="0">
              <a:ln>
                <a:noFill/>
              </a:ln>
              <a:solidFill>
                <a:srgbClr val="F0DC1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311535" y="3355522"/>
            <a:ext cx="2806700" cy="79423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825500" rtl="0" fontAlgn="auto" latinLnBrk="1" hangingPunct="0">
              <a:lnSpc>
                <a:spcPts val="2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Immediately</a:t>
            </a:r>
          </a:p>
          <a:p>
            <a:pPr marL="0" marR="0" indent="0" defTabSz="825500" rtl="0" fontAlgn="auto" latinLnBrk="1" hangingPunct="0">
              <a:lnSpc>
                <a:spcPts val="2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after</a:t>
            </a:r>
            <a:endParaRPr kumimoji="0" lang="en-US" sz="24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23597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pt-7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" name="Shape 260"/>
          <p:cNvSpPr/>
          <p:nvPr/>
        </p:nvSpPr>
        <p:spPr>
          <a:xfrm>
            <a:off x="1270000" y="1321057"/>
            <a:ext cx="9029666" cy="1523485"/>
          </a:xfrm>
          <a:prstGeom prst="rect">
            <a:avLst/>
          </a:prstGeom>
          <a:solidFill>
            <a:srgbClr val="FFE93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4800" tIns="0" rIns="304800" bIns="228600" anchor="ctr">
            <a:spAutoFit/>
          </a:bodyPr>
          <a:lstStyle>
            <a:lvl1pPr algn="l" defTabSz="457200">
              <a:lnSpc>
                <a:spcPct val="119999"/>
              </a:lnSpc>
              <a:defRPr sz="72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7200" b="1" dirty="0" smtClean="0">
                <a:solidFill>
                  <a:srgbClr val="595A59"/>
                </a:solidFill>
              </a:rPr>
              <a:t>Satur</a:t>
            </a:r>
            <a:r>
              <a:rPr sz="7200" b="1" dirty="0" smtClean="0">
                <a:solidFill>
                  <a:srgbClr val="595A59"/>
                </a:solidFill>
              </a:rPr>
              <a:t>day</a:t>
            </a:r>
            <a:r>
              <a:rPr sz="7200" b="1" dirty="0">
                <a:solidFill>
                  <a:srgbClr val="595A59"/>
                </a:solidFill>
              </a:rPr>
              <a:t>, August </a:t>
            </a:r>
            <a:r>
              <a:rPr lang="en-US" sz="7200" b="1" dirty="0" smtClean="0">
                <a:solidFill>
                  <a:srgbClr val="595A59"/>
                </a:solidFill>
              </a:rPr>
              <a:t>6</a:t>
            </a:r>
            <a:endParaRPr sz="7200" b="1" dirty="0">
              <a:solidFill>
                <a:srgbClr val="595A59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1535" y="1321057"/>
            <a:ext cx="2806700" cy="2921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529547" y="1432973"/>
            <a:ext cx="3217334" cy="5257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700" b="1" u="none" strike="noStrike" cap="none" spc="0" normalizeH="0" baseline="0" dirty="0" smtClean="0">
                <a:ln>
                  <a:noFill/>
                </a:ln>
                <a:solidFill>
                  <a:srgbClr val="F0DC1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Post-Event</a:t>
            </a:r>
            <a:endParaRPr kumimoji="0" lang="en-US" sz="2700" b="1" u="none" strike="noStrike" cap="none" spc="0" normalizeH="0" baseline="0" dirty="0">
              <a:ln>
                <a:noFill/>
              </a:ln>
              <a:solidFill>
                <a:srgbClr val="F0DC1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311535" y="3355522"/>
            <a:ext cx="2806700" cy="79423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825500" rtl="0" fontAlgn="auto" latinLnBrk="1" hangingPunct="0">
              <a:lnSpc>
                <a:spcPts val="2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Immediately</a:t>
            </a:r>
          </a:p>
          <a:p>
            <a:pPr marL="0" marR="0" indent="0" defTabSz="825500" rtl="0" fontAlgn="auto" latinLnBrk="1" hangingPunct="0">
              <a:lnSpc>
                <a:spcPts val="2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after</a:t>
            </a:r>
            <a:endParaRPr kumimoji="0" lang="en-US" sz="24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pic>
        <p:nvPicPr>
          <p:cNvPr id="7" name="droppedImage.pdf"/>
          <p:cNvPicPr/>
          <p:nvPr/>
        </p:nvPicPr>
        <p:blipFill>
          <a:blip r:embed="rId4">
            <a:alphaModFix amt="90000"/>
            <a:extLst/>
          </a:blip>
          <a:stretch>
            <a:fillRect/>
          </a:stretch>
        </p:blipFill>
        <p:spPr>
          <a:xfrm>
            <a:off x="3441700" y="5156205"/>
            <a:ext cx="17487900" cy="662940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294"/>
          <p:cNvSpPr/>
          <p:nvPr/>
        </p:nvSpPr>
        <p:spPr>
          <a:xfrm>
            <a:off x="4152900" y="5499112"/>
            <a:ext cx="15824200" cy="2516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 anchorCtr="0">
            <a:spAutoFit/>
          </a:bodyPr>
          <a:lstStyle/>
          <a:p>
            <a:pPr lvl="0" algn="l" defTabSz="457200">
              <a:lnSpc>
                <a:spcPct val="90000"/>
              </a:lnSpc>
              <a:spcBef>
                <a:spcPts val="3100"/>
              </a:spcBef>
              <a:tabLst>
                <a:tab pos="165100" algn="l"/>
                <a:tab pos="1485900" algn="l"/>
              </a:tabLst>
              <a:defRPr sz="1800"/>
            </a:pPr>
            <a:r>
              <a:rPr sz="9000" b="1" spc="-90" dirty="0">
                <a:solidFill>
                  <a:srgbClr val="595959"/>
                </a:solidFill>
                <a:uFill>
                  <a:solidFill>
                    <a:srgbClr val="595A59"/>
                  </a:solidFill>
                </a:uFill>
                <a:latin typeface="Arial"/>
                <a:ea typeface="Arial"/>
                <a:cs typeface="Arial"/>
                <a:sym typeface="Arial"/>
              </a:rPr>
              <a:t>What key decisions need </a:t>
            </a:r>
            <a:br>
              <a:rPr sz="9000" b="1" spc="-90" dirty="0">
                <a:solidFill>
                  <a:srgbClr val="595959"/>
                </a:solidFill>
                <a:uFill>
                  <a:solidFill>
                    <a:srgbClr val="595A59"/>
                  </a:solidFill>
                </a:uFill>
                <a:latin typeface="Arial"/>
                <a:ea typeface="Arial"/>
                <a:cs typeface="Arial"/>
                <a:sym typeface="Arial"/>
              </a:rPr>
            </a:br>
            <a:r>
              <a:rPr sz="9000" b="1" spc="-90" dirty="0">
                <a:solidFill>
                  <a:srgbClr val="595959"/>
                </a:solidFill>
                <a:uFill>
                  <a:solidFill>
                    <a:srgbClr val="595A59"/>
                  </a:solidFill>
                </a:uFill>
                <a:latin typeface="Arial"/>
                <a:ea typeface="Arial"/>
                <a:cs typeface="Arial"/>
                <a:sym typeface="Arial"/>
              </a:rPr>
              <a:t>to be made?</a:t>
            </a:r>
          </a:p>
        </p:txBody>
      </p:sp>
    </p:spTree>
    <p:extLst>
      <p:ext uri="{BB962C8B-B14F-4D97-AF65-F5344CB8AC3E}">
        <p14:creationId xmlns:p14="http://schemas.microsoft.com/office/powerpoint/2010/main" val="243876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pt-7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" name="Shape 260"/>
          <p:cNvSpPr/>
          <p:nvPr/>
        </p:nvSpPr>
        <p:spPr>
          <a:xfrm>
            <a:off x="1270000" y="1321057"/>
            <a:ext cx="9029666" cy="1523485"/>
          </a:xfrm>
          <a:prstGeom prst="rect">
            <a:avLst/>
          </a:prstGeom>
          <a:solidFill>
            <a:srgbClr val="FFE93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4800" tIns="0" rIns="304800" bIns="228600" anchor="ctr">
            <a:spAutoFit/>
          </a:bodyPr>
          <a:lstStyle>
            <a:lvl1pPr algn="l" defTabSz="457200">
              <a:lnSpc>
                <a:spcPct val="119999"/>
              </a:lnSpc>
              <a:defRPr sz="72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7200" b="1" dirty="0" smtClean="0">
                <a:solidFill>
                  <a:srgbClr val="595A59"/>
                </a:solidFill>
              </a:rPr>
              <a:t>Satur</a:t>
            </a:r>
            <a:r>
              <a:rPr sz="7200" b="1" dirty="0" smtClean="0">
                <a:solidFill>
                  <a:srgbClr val="595A59"/>
                </a:solidFill>
              </a:rPr>
              <a:t>day</a:t>
            </a:r>
            <a:r>
              <a:rPr sz="7200" b="1" dirty="0">
                <a:solidFill>
                  <a:srgbClr val="595A59"/>
                </a:solidFill>
              </a:rPr>
              <a:t>, August </a:t>
            </a:r>
            <a:r>
              <a:rPr lang="en-US" sz="7200" b="1" dirty="0" smtClean="0">
                <a:solidFill>
                  <a:srgbClr val="595A59"/>
                </a:solidFill>
              </a:rPr>
              <a:t>6</a:t>
            </a:r>
            <a:endParaRPr sz="7200" b="1" dirty="0">
              <a:solidFill>
                <a:srgbClr val="595A59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1535" y="1321057"/>
            <a:ext cx="2806700" cy="2921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529547" y="1432973"/>
            <a:ext cx="3217334" cy="5257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700" b="1" u="none" strike="noStrike" cap="none" spc="0" normalizeH="0" baseline="0" dirty="0" smtClean="0">
                <a:ln>
                  <a:noFill/>
                </a:ln>
                <a:solidFill>
                  <a:srgbClr val="F0DC1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Post-Event</a:t>
            </a:r>
            <a:endParaRPr kumimoji="0" lang="en-US" sz="2700" b="1" u="none" strike="noStrike" cap="none" spc="0" normalizeH="0" baseline="0" dirty="0">
              <a:ln>
                <a:noFill/>
              </a:ln>
              <a:solidFill>
                <a:srgbClr val="F0DC1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311535" y="3355522"/>
            <a:ext cx="2806700" cy="79423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825500" rtl="0" fontAlgn="auto" latinLnBrk="1" hangingPunct="0">
              <a:lnSpc>
                <a:spcPts val="2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Immediately</a:t>
            </a:r>
          </a:p>
          <a:p>
            <a:pPr marL="0" marR="0" indent="0" defTabSz="825500" rtl="0" fontAlgn="auto" latinLnBrk="1" hangingPunct="0">
              <a:lnSpc>
                <a:spcPts val="2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after</a:t>
            </a:r>
            <a:endParaRPr kumimoji="0" lang="en-US" sz="24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pic>
        <p:nvPicPr>
          <p:cNvPr id="7" name="droppedImage.pdf"/>
          <p:cNvPicPr/>
          <p:nvPr/>
        </p:nvPicPr>
        <p:blipFill>
          <a:blip r:embed="rId4">
            <a:alphaModFix amt="90000"/>
            <a:extLst/>
          </a:blip>
          <a:stretch>
            <a:fillRect/>
          </a:stretch>
        </p:blipFill>
        <p:spPr>
          <a:xfrm>
            <a:off x="3441700" y="5156205"/>
            <a:ext cx="17487900" cy="6629400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hape 302"/>
          <p:cNvSpPr/>
          <p:nvPr/>
        </p:nvSpPr>
        <p:spPr>
          <a:xfrm>
            <a:off x="4152900" y="5495544"/>
            <a:ext cx="15798800" cy="2516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 anchorCtr="0">
            <a:spAutoFit/>
          </a:bodyPr>
          <a:lstStyle>
            <a:lvl1pPr algn="l" defTabSz="457200">
              <a:lnSpc>
                <a:spcPct val="90000"/>
              </a:lnSpc>
              <a:spcBef>
                <a:spcPts val="3100"/>
              </a:spcBef>
              <a:tabLst>
                <a:tab pos="165100" algn="l"/>
                <a:tab pos="1485900" algn="l"/>
              </a:tabLst>
              <a:defRPr sz="9000" b="1" spc="-90">
                <a:solidFill>
                  <a:srgbClr val="595A59"/>
                </a:solidFill>
                <a:uFill>
                  <a:solidFill>
                    <a:srgbClr val="595A59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 spc="0">
                <a:solidFill>
                  <a:srgbClr val="000000"/>
                </a:solidFill>
                <a:uFillTx/>
              </a:defRPr>
            </a:pPr>
            <a:r>
              <a:rPr sz="9000" b="1" spc="-90" dirty="0">
                <a:solidFill>
                  <a:srgbClr val="595959"/>
                </a:solidFill>
                <a:uFill>
                  <a:solidFill>
                    <a:srgbClr val="595A59"/>
                  </a:solidFill>
                </a:uFill>
              </a:rPr>
              <a:t>What are your tasks </a:t>
            </a:r>
            <a:r>
              <a:rPr sz="9000" b="1" spc="-90" dirty="0" smtClean="0">
                <a:solidFill>
                  <a:srgbClr val="595959"/>
                </a:solidFill>
                <a:uFill>
                  <a:solidFill>
                    <a:srgbClr val="595A59"/>
                  </a:solidFill>
                </a:uFill>
              </a:rPr>
              <a:t>during </a:t>
            </a:r>
            <a:r>
              <a:rPr lang="en-US" sz="9000" b="1" spc="-90" dirty="0" smtClean="0">
                <a:solidFill>
                  <a:srgbClr val="595959"/>
                </a:solidFill>
                <a:uFill>
                  <a:solidFill>
                    <a:srgbClr val="595A59"/>
                  </a:solidFill>
                </a:uFill>
              </a:rPr>
              <a:t>this</a:t>
            </a:r>
            <a:r>
              <a:rPr sz="9000" b="1" spc="-90" dirty="0" smtClean="0">
                <a:solidFill>
                  <a:srgbClr val="595959"/>
                </a:solidFill>
                <a:uFill>
                  <a:solidFill>
                    <a:srgbClr val="595A59"/>
                  </a:solidFill>
                </a:uFill>
              </a:rPr>
              <a:t> </a:t>
            </a:r>
            <a:r>
              <a:rPr sz="9000" b="1" spc="-90" dirty="0">
                <a:solidFill>
                  <a:srgbClr val="595959"/>
                </a:solidFill>
                <a:uFill>
                  <a:solidFill>
                    <a:srgbClr val="595A59"/>
                  </a:solidFill>
                </a:uFill>
              </a:rPr>
              <a:t>operational period?</a:t>
            </a:r>
          </a:p>
        </p:txBody>
      </p:sp>
    </p:spTree>
    <p:extLst>
      <p:ext uri="{BB962C8B-B14F-4D97-AF65-F5344CB8AC3E}">
        <p14:creationId xmlns:p14="http://schemas.microsoft.com/office/powerpoint/2010/main" val="238672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Shape 145"/>
          <p:cNvSpPr/>
          <p:nvPr/>
        </p:nvSpPr>
        <p:spPr>
          <a:xfrm>
            <a:off x="1346200" y="496994"/>
            <a:ext cx="19826933" cy="1702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 defTabSz="457200">
              <a:lnSpc>
                <a:spcPct val="119999"/>
              </a:lnSpc>
              <a:defRPr sz="120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2000" b="1" dirty="0">
                <a:solidFill>
                  <a:srgbClr val="595A59"/>
                </a:solidFill>
              </a:rPr>
              <a:t>Common Operating Picture</a:t>
            </a:r>
          </a:p>
        </p:txBody>
      </p:sp>
      <p:pic>
        <p:nvPicPr>
          <p:cNvPr id="146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33500" y="11518900"/>
            <a:ext cx="21844001" cy="935450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Shape 147"/>
          <p:cNvSpPr/>
          <p:nvPr/>
        </p:nvSpPr>
        <p:spPr>
          <a:xfrm>
            <a:off x="1422400" y="4827298"/>
            <a:ext cx="17767300" cy="30936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 defTabSz="457200">
              <a:lnSpc>
                <a:spcPct val="90000"/>
              </a:lnSpc>
              <a:defRPr sz="1800"/>
            </a:pPr>
            <a:r>
              <a:rPr lang="en-US" sz="7400" b="1" dirty="0" smtClean="0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sz="7400" b="1" dirty="0" smtClean="0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rPr>
              <a:t>taff</a:t>
            </a:r>
            <a:r>
              <a:rPr lang="en-US" sz="7400" b="1" dirty="0" smtClean="0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rPr>
              <a:t> members</a:t>
            </a:r>
            <a:r>
              <a:rPr sz="7400" b="1" dirty="0" smtClean="0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rPr>
              <a:t> understand </a:t>
            </a:r>
            <a:r>
              <a:rPr lang="en-US" sz="7400" b="1" dirty="0" smtClean="0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sz="7400" b="1" dirty="0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sz="7400" b="1" dirty="0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sz="7400" b="1" dirty="0" smtClean="0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rPr>
              <a:t>organization’s </a:t>
            </a:r>
            <a:r>
              <a:rPr lang="en-US" sz="7400" b="1" dirty="0" smtClean="0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rPr>
              <a:t>protocols</a:t>
            </a:r>
            <a:br>
              <a:rPr lang="en-US" sz="7400" b="1" dirty="0" smtClean="0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7400" b="1" dirty="0" smtClean="0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rPr>
              <a:t>and</a:t>
            </a:r>
            <a:r>
              <a:rPr sz="7400" b="1" dirty="0" smtClean="0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rPr>
              <a:t> pr</a:t>
            </a:r>
            <a:r>
              <a:rPr lang="en-US" sz="7400" b="1" dirty="0" smtClean="0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rPr>
              <a:t>ocedures</a:t>
            </a:r>
            <a:r>
              <a:rPr sz="7400" b="1" dirty="0" smtClean="0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7400" b="1" dirty="0">
              <a:solidFill>
                <a:srgbClr val="595A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Shape 148"/>
          <p:cNvSpPr/>
          <p:nvPr/>
        </p:nvSpPr>
        <p:spPr>
          <a:xfrm>
            <a:off x="19824700" y="4087515"/>
            <a:ext cx="3504605" cy="6925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ct val="119999"/>
              </a:lnSpc>
              <a:defRPr sz="48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8000" b="1" dirty="0">
                <a:solidFill>
                  <a:srgbClr val="FFFFFF"/>
                </a:solidFill>
              </a:rPr>
              <a:t>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pt-7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" name="Shape 260"/>
          <p:cNvSpPr/>
          <p:nvPr/>
        </p:nvSpPr>
        <p:spPr>
          <a:xfrm>
            <a:off x="1270000" y="1321057"/>
            <a:ext cx="9029666" cy="1523485"/>
          </a:xfrm>
          <a:prstGeom prst="rect">
            <a:avLst/>
          </a:prstGeom>
          <a:solidFill>
            <a:srgbClr val="FFE93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4800" tIns="0" rIns="304800" bIns="228600" anchor="ctr">
            <a:spAutoFit/>
          </a:bodyPr>
          <a:lstStyle>
            <a:lvl1pPr algn="l" defTabSz="457200">
              <a:lnSpc>
                <a:spcPct val="119999"/>
              </a:lnSpc>
              <a:defRPr sz="72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7200" b="1" dirty="0" smtClean="0">
                <a:solidFill>
                  <a:srgbClr val="595A59"/>
                </a:solidFill>
              </a:rPr>
              <a:t>Satur</a:t>
            </a:r>
            <a:r>
              <a:rPr sz="7200" b="1" dirty="0" smtClean="0">
                <a:solidFill>
                  <a:srgbClr val="595A59"/>
                </a:solidFill>
              </a:rPr>
              <a:t>day</a:t>
            </a:r>
            <a:r>
              <a:rPr sz="7200" b="1" dirty="0">
                <a:solidFill>
                  <a:srgbClr val="595A59"/>
                </a:solidFill>
              </a:rPr>
              <a:t>, August </a:t>
            </a:r>
            <a:r>
              <a:rPr lang="en-US" sz="7200" b="1" dirty="0" smtClean="0">
                <a:solidFill>
                  <a:srgbClr val="595A59"/>
                </a:solidFill>
              </a:rPr>
              <a:t>6</a:t>
            </a:r>
            <a:endParaRPr sz="7200" b="1" dirty="0">
              <a:solidFill>
                <a:srgbClr val="595A59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1535" y="1321057"/>
            <a:ext cx="2806700" cy="2921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529547" y="1432973"/>
            <a:ext cx="3217334" cy="5257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700" b="1" u="none" strike="noStrike" cap="none" spc="0" normalizeH="0" baseline="0" dirty="0" smtClean="0">
                <a:ln>
                  <a:noFill/>
                </a:ln>
                <a:solidFill>
                  <a:srgbClr val="F0DC1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Post-Event</a:t>
            </a:r>
            <a:endParaRPr kumimoji="0" lang="en-US" sz="2700" b="1" u="none" strike="noStrike" cap="none" spc="0" normalizeH="0" baseline="0" dirty="0">
              <a:ln>
                <a:noFill/>
              </a:ln>
              <a:solidFill>
                <a:srgbClr val="F0DC1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311535" y="3355522"/>
            <a:ext cx="2806700" cy="79423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825500" rtl="0" fontAlgn="auto" latinLnBrk="1" hangingPunct="0">
              <a:lnSpc>
                <a:spcPts val="2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Immediately</a:t>
            </a:r>
          </a:p>
          <a:p>
            <a:pPr marL="0" marR="0" indent="0" defTabSz="825500" rtl="0" fontAlgn="auto" latinLnBrk="1" hangingPunct="0">
              <a:lnSpc>
                <a:spcPts val="2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after</a:t>
            </a:r>
            <a:endParaRPr kumimoji="0" lang="en-US" sz="24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pic>
        <p:nvPicPr>
          <p:cNvPr id="7" name="droppedImage.pdf"/>
          <p:cNvPicPr/>
          <p:nvPr/>
        </p:nvPicPr>
        <p:blipFill>
          <a:blip r:embed="rId4">
            <a:alphaModFix amt="90000"/>
            <a:extLst/>
          </a:blip>
          <a:stretch>
            <a:fillRect/>
          </a:stretch>
        </p:blipFill>
        <p:spPr>
          <a:xfrm>
            <a:off x="3441700" y="5156205"/>
            <a:ext cx="17487900" cy="662940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310"/>
          <p:cNvSpPr/>
          <p:nvPr/>
        </p:nvSpPr>
        <p:spPr>
          <a:xfrm>
            <a:off x="4152900" y="5495544"/>
            <a:ext cx="15798800" cy="2516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 anchorCtr="0">
            <a:spAutoFit/>
          </a:bodyPr>
          <a:lstStyle>
            <a:lvl1pPr algn="l" defTabSz="457200">
              <a:lnSpc>
                <a:spcPct val="90000"/>
              </a:lnSpc>
              <a:spcBef>
                <a:spcPts val="3100"/>
              </a:spcBef>
              <a:tabLst>
                <a:tab pos="165100" algn="l"/>
                <a:tab pos="1485900" algn="l"/>
              </a:tabLst>
              <a:defRPr sz="9000" b="1" spc="-90">
                <a:solidFill>
                  <a:srgbClr val="595A59"/>
                </a:solidFill>
                <a:uFill>
                  <a:solidFill>
                    <a:srgbClr val="595A59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 spc="0">
                <a:solidFill>
                  <a:srgbClr val="000000"/>
                </a:solidFill>
                <a:uFillTx/>
              </a:defRPr>
            </a:pPr>
            <a:r>
              <a:rPr sz="9000" b="1" spc="-90" dirty="0">
                <a:solidFill>
                  <a:srgbClr val="595959"/>
                </a:solidFill>
                <a:uFill>
                  <a:solidFill>
                    <a:srgbClr val="595A59"/>
                  </a:solidFill>
                </a:uFill>
              </a:rPr>
              <a:t>How are you working and communicating with others?</a:t>
            </a:r>
          </a:p>
        </p:txBody>
      </p:sp>
    </p:spTree>
    <p:extLst>
      <p:ext uri="{BB962C8B-B14F-4D97-AF65-F5344CB8AC3E}">
        <p14:creationId xmlns:p14="http://schemas.microsoft.com/office/powerpoint/2010/main" val="230832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pt-7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" name="Shape 260"/>
          <p:cNvSpPr/>
          <p:nvPr/>
        </p:nvSpPr>
        <p:spPr>
          <a:xfrm>
            <a:off x="1270000" y="1321057"/>
            <a:ext cx="9029666" cy="1523485"/>
          </a:xfrm>
          <a:prstGeom prst="rect">
            <a:avLst/>
          </a:prstGeom>
          <a:solidFill>
            <a:srgbClr val="FFE93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4800" tIns="0" rIns="304800" bIns="228600" anchor="ctr">
            <a:spAutoFit/>
          </a:bodyPr>
          <a:lstStyle>
            <a:lvl1pPr algn="l" defTabSz="457200">
              <a:lnSpc>
                <a:spcPct val="119999"/>
              </a:lnSpc>
              <a:defRPr sz="72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7200" b="1" dirty="0" smtClean="0">
                <a:solidFill>
                  <a:srgbClr val="595A59"/>
                </a:solidFill>
              </a:rPr>
              <a:t>Satur</a:t>
            </a:r>
            <a:r>
              <a:rPr sz="7200" b="1" dirty="0" smtClean="0">
                <a:solidFill>
                  <a:srgbClr val="595A59"/>
                </a:solidFill>
              </a:rPr>
              <a:t>day</a:t>
            </a:r>
            <a:r>
              <a:rPr sz="7200" b="1" dirty="0">
                <a:solidFill>
                  <a:srgbClr val="595A59"/>
                </a:solidFill>
              </a:rPr>
              <a:t>, August </a:t>
            </a:r>
            <a:r>
              <a:rPr lang="en-US" sz="7200" b="1" dirty="0" smtClean="0">
                <a:solidFill>
                  <a:srgbClr val="595A59"/>
                </a:solidFill>
              </a:rPr>
              <a:t>6</a:t>
            </a:r>
            <a:endParaRPr sz="7200" b="1" dirty="0">
              <a:solidFill>
                <a:srgbClr val="595A59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1535" y="1321057"/>
            <a:ext cx="2806700" cy="2921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529547" y="1432973"/>
            <a:ext cx="3217334" cy="5257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700" b="1" u="none" strike="noStrike" cap="none" spc="0" normalizeH="0" baseline="0" dirty="0" smtClean="0">
                <a:ln>
                  <a:noFill/>
                </a:ln>
                <a:solidFill>
                  <a:srgbClr val="F0DC1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Post-Event</a:t>
            </a:r>
            <a:endParaRPr kumimoji="0" lang="en-US" sz="2700" b="1" u="none" strike="noStrike" cap="none" spc="0" normalizeH="0" baseline="0" dirty="0">
              <a:ln>
                <a:noFill/>
              </a:ln>
              <a:solidFill>
                <a:srgbClr val="F0DC1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311535" y="3355522"/>
            <a:ext cx="2806700" cy="79423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825500" rtl="0" fontAlgn="auto" latinLnBrk="1" hangingPunct="0">
              <a:lnSpc>
                <a:spcPts val="2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Immediately</a:t>
            </a:r>
          </a:p>
          <a:p>
            <a:pPr marL="0" marR="0" indent="0" defTabSz="825500" rtl="0" fontAlgn="auto" latinLnBrk="1" hangingPunct="0">
              <a:lnSpc>
                <a:spcPts val="2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after</a:t>
            </a:r>
            <a:endParaRPr kumimoji="0" lang="en-US" sz="24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4600" y="5149854"/>
            <a:ext cx="21882100" cy="6629400"/>
          </a:xfrm>
          <a:prstGeom prst="rect">
            <a:avLst/>
          </a:prstGeom>
        </p:spPr>
      </p:pic>
      <p:sp>
        <p:nvSpPr>
          <p:cNvPr id="8" name="Shape 321"/>
          <p:cNvSpPr/>
          <p:nvPr/>
        </p:nvSpPr>
        <p:spPr>
          <a:xfrm>
            <a:off x="2170553" y="6832604"/>
            <a:ext cx="20070038" cy="2"/>
          </a:xfrm>
          <a:prstGeom prst="line">
            <a:avLst/>
          </a:prstGeom>
          <a:ln w="50800">
            <a:solidFill>
              <a:srgbClr val="595A5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9" name="Shape 322"/>
          <p:cNvSpPr/>
          <p:nvPr/>
        </p:nvSpPr>
        <p:spPr>
          <a:xfrm>
            <a:off x="2170553" y="8229604"/>
            <a:ext cx="20070038" cy="2"/>
          </a:xfrm>
          <a:prstGeom prst="line">
            <a:avLst/>
          </a:prstGeom>
          <a:ln w="50800">
            <a:solidFill>
              <a:srgbClr val="595A59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108200" y="5224974"/>
            <a:ext cx="20447000" cy="51868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 anchorCtr="0">
            <a:spAutoFit/>
          </a:bodyPr>
          <a:lstStyle/>
          <a:p>
            <a:pPr algn="l">
              <a:lnSpc>
                <a:spcPts val="10900"/>
              </a:lnSpc>
            </a:pPr>
            <a:r>
              <a:rPr lang="en-US" sz="6400" b="1" dirty="0">
                <a:solidFill>
                  <a:srgbClr val="595959"/>
                </a:solidFill>
                <a:latin typeface="Arial"/>
                <a:cs typeface="Arial"/>
              </a:rPr>
              <a:t>What key decisions need to be made?</a:t>
            </a:r>
          </a:p>
          <a:p>
            <a:pPr algn="l">
              <a:lnSpc>
                <a:spcPts val="10900"/>
              </a:lnSpc>
            </a:pPr>
            <a:r>
              <a:rPr lang="en-US" sz="6400" b="1" dirty="0">
                <a:solidFill>
                  <a:srgbClr val="595959"/>
                </a:solidFill>
                <a:latin typeface="Arial"/>
                <a:cs typeface="Arial"/>
              </a:rPr>
              <a:t>What are your tasks during this operational period?</a:t>
            </a:r>
          </a:p>
          <a:p>
            <a:pPr algn="l">
              <a:lnSpc>
                <a:spcPts val="10900"/>
              </a:lnSpc>
            </a:pPr>
            <a:r>
              <a:rPr lang="en-US" sz="6400" b="1" dirty="0">
                <a:solidFill>
                  <a:srgbClr val="595959"/>
                </a:solidFill>
                <a:latin typeface="Arial"/>
                <a:cs typeface="Arial"/>
              </a:rPr>
              <a:t>How are you working and </a:t>
            </a:r>
            <a:r>
              <a:rPr lang="en-US" sz="6400" b="1" dirty="0" smtClean="0">
                <a:solidFill>
                  <a:srgbClr val="595959"/>
                </a:solidFill>
                <a:latin typeface="Arial"/>
                <a:cs typeface="Arial"/>
              </a:rPr>
              <a:t>communicating </a:t>
            </a:r>
            <a:endParaRPr lang="en-US" sz="6400" b="1" dirty="0">
              <a:solidFill>
                <a:srgbClr val="595959"/>
              </a:solidFill>
              <a:latin typeface="Arial"/>
              <a:cs typeface="Arial"/>
            </a:endParaRPr>
          </a:p>
          <a:p>
            <a:pPr algn="l">
              <a:lnSpc>
                <a:spcPts val="6200"/>
              </a:lnSpc>
            </a:pPr>
            <a:r>
              <a:rPr lang="en-US" sz="6400" b="1" dirty="0">
                <a:solidFill>
                  <a:srgbClr val="595959"/>
                </a:solidFill>
                <a:latin typeface="Arial"/>
                <a:cs typeface="Arial"/>
              </a:rPr>
              <a:t>with others?</a:t>
            </a:r>
            <a:endParaRPr kumimoji="0" lang="en-US" sz="6400" b="1" u="none" strike="noStrike" cap="none" spc="0" normalizeH="0" baseline="0" dirty="0">
              <a:ln>
                <a:noFill/>
              </a:ln>
              <a:solidFill>
                <a:srgbClr val="595959"/>
              </a:solidFill>
              <a:effectLst/>
              <a:uFillTx/>
              <a:latin typeface="Arial"/>
              <a:cs typeface="Arial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83386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44168" y="768096"/>
            <a:ext cx="8004532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700" b="1" u="none" strike="noStrike" cap="none" spc="0" normalizeH="0" baseline="0" dirty="0" smtClean="0">
                <a:ln>
                  <a:noFill/>
                </a:ln>
                <a:solidFill>
                  <a:srgbClr val="F0DC1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Post Event</a:t>
            </a:r>
            <a:endParaRPr kumimoji="0" lang="en-US" sz="11700" b="1" u="none" strike="noStrike" cap="none" spc="0" normalizeH="0" baseline="0" dirty="0">
              <a:ln>
                <a:noFill/>
              </a:ln>
              <a:solidFill>
                <a:srgbClr val="F0DC1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45399" y="8503330"/>
            <a:ext cx="13719306" cy="387285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500" b="1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12 hours</a:t>
            </a:r>
            <a:endParaRPr kumimoji="0" lang="en-US" sz="24500" b="1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owerpt-7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6" name="Shape 260"/>
          <p:cNvSpPr/>
          <p:nvPr/>
        </p:nvSpPr>
        <p:spPr>
          <a:xfrm>
            <a:off x="1270000" y="1321057"/>
            <a:ext cx="9029666" cy="152348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4800" tIns="0" rIns="304800" bIns="228600" anchor="ctr">
            <a:spAutoFit/>
          </a:bodyPr>
          <a:lstStyle>
            <a:lvl1pPr algn="l" defTabSz="457200">
              <a:lnSpc>
                <a:spcPct val="119999"/>
              </a:lnSpc>
              <a:defRPr sz="72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7200" b="1" dirty="0" smtClean="0">
                <a:solidFill>
                  <a:srgbClr val="595A59"/>
                </a:solidFill>
              </a:rPr>
              <a:t>Satur</a:t>
            </a:r>
            <a:r>
              <a:rPr sz="7200" b="1" dirty="0" smtClean="0">
                <a:solidFill>
                  <a:srgbClr val="595A59"/>
                </a:solidFill>
              </a:rPr>
              <a:t>day</a:t>
            </a:r>
            <a:r>
              <a:rPr sz="7200" b="1" dirty="0">
                <a:solidFill>
                  <a:srgbClr val="595A59"/>
                </a:solidFill>
              </a:rPr>
              <a:t>, August </a:t>
            </a:r>
            <a:r>
              <a:rPr lang="en-US" sz="7200" b="1" dirty="0" smtClean="0">
                <a:solidFill>
                  <a:srgbClr val="595A59"/>
                </a:solidFill>
              </a:rPr>
              <a:t>6</a:t>
            </a:r>
            <a:endParaRPr sz="7200" b="1" dirty="0">
              <a:solidFill>
                <a:srgbClr val="595A59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1535" y="1321057"/>
            <a:ext cx="2806700" cy="2921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0529547" y="1432973"/>
            <a:ext cx="3217334" cy="5257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700" b="1" u="none" strike="noStrike" cap="none" spc="0" normalizeH="0" baseline="0" dirty="0" smtClean="0">
                <a:ln>
                  <a:noFill/>
                </a:ln>
                <a:solidFill>
                  <a:srgbClr val="F0DC1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Post-Event</a:t>
            </a:r>
            <a:endParaRPr kumimoji="0" lang="en-US" sz="2700" b="1" u="none" strike="noStrike" cap="none" spc="0" normalizeH="0" baseline="0" dirty="0">
              <a:ln>
                <a:noFill/>
              </a:ln>
              <a:solidFill>
                <a:srgbClr val="F0DC1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510497" y="3310445"/>
            <a:ext cx="3217334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100" b="1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12 hours</a:t>
            </a:r>
            <a:endParaRPr kumimoji="0" lang="en-US" sz="4100" b="1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owerpt-7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7" name="Shape 762"/>
          <p:cNvSpPr/>
          <p:nvPr/>
        </p:nvSpPr>
        <p:spPr>
          <a:xfrm>
            <a:off x="3429000" y="5156200"/>
            <a:ext cx="17526000" cy="5715000"/>
          </a:xfrm>
          <a:prstGeom prst="rect">
            <a:avLst/>
          </a:prstGeom>
          <a:solidFill>
            <a:srgbClr val="595A59">
              <a:alpha val="8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8" name="Shape 763"/>
          <p:cNvSpPr/>
          <p:nvPr/>
        </p:nvSpPr>
        <p:spPr>
          <a:xfrm>
            <a:off x="4142232" y="5486400"/>
            <a:ext cx="16840200" cy="2516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457200">
              <a:lnSpc>
                <a:spcPct val="90000"/>
              </a:lnSpc>
              <a:spcBef>
                <a:spcPts val="3100"/>
              </a:spcBef>
              <a:tabLst>
                <a:tab pos="165100" algn="l"/>
                <a:tab pos="1485900" algn="l"/>
              </a:tabLst>
              <a:defRPr sz="9000" b="1" i="1" spc="-9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 i="0" spc="0">
                <a:solidFill>
                  <a:srgbClr val="000000"/>
                </a:solidFill>
                <a:uFillTx/>
              </a:defRPr>
            </a:pPr>
            <a:r>
              <a:rPr lang="en-US" sz="9000" b="1" i="1" spc="-90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Weather conditions </a:t>
            </a:r>
            <a:r>
              <a:rPr lang="en-US" sz="9000" b="1" i="1" spc="-90" dirty="0" smtClean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</a:rPr>
              <a:t>ret</a:t>
            </a:r>
            <a:r>
              <a:rPr sz="9000" b="1" i="1" spc="-90" dirty="0" smtClean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</a:rPr>
              <a:t>ur</a:t>
            </a:r>
            <a:r>
              <a:rPr lang="en-US" sz="9000" b="1" i="1" spc="-90" dirty="0" smtClean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</a:rPr>
              <a:t>n to normal.</a:t>
            </a:r>
            <a:endParaRPr sz="9000" b="1" i="1" spc="-90" dirty="0">
              <a:solidFill>
                <a:srgbClr val="FFFF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9" name="Shape 260"/>
          <p:cNvSpPr/>
          <p:nvPr/>
        </p:nvSpPr>
        <p:spPr>
          <a:xfrm>
            <a:off x="1270000" y="1321057"/>
            <a:ext cx="9029666" cy="152348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4800" tIns="0" rIns="304800" bIns="228600" anchor="ctr">
            <a:spAutoFit/>
          </a:bodyPr>
          <a:lstStyle>
            <a:lvl1pPr algn="l" defTabSz="457200">
              <a:lnSpc>
                <a:spcPct val="119999"/>
              </a:lnSpc>
              <a:defRPr sz="72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7200" b="1" dirty="0" smtClean="0">
                <a:solidFill>
                  <a:srgbClr val="595A59"/>
                </a:solidFill>
              </a:rPr>
              <a:t>Satur</a:t>
            </a:r>
            <a:r>
              <a:rPr sz="7200" b="1" dirty="0" smtClean="0">
                <a:solidFill>
                  <a:srgbClr val="595A59"/>
                </a:solidFill>
              </a:rPr>
              <a:t>day</a:t>
            </a:r>
            <a:r>
              <a:rPr sz="7200" b="1" dirty="0">
                <a:solidFill>
                  <a:srgbClr val="595A59"/>
                </a:solidFill>
              </a:rPr>
              <a:t>, August </a:t>
            </a:r>
            <a:r>
              <a:rPr lang="en-US" sz="7200" b="1" dirty="0" smtClean="0">
                <a:solidFill>
                  <a:srgbClr val="595A59"/>
                </a:solidFill>
              </a:rPr>
              <a:t>6</a:t>
            </a:r>
            <a:endParaRPr sz="7200" b="1" dirty="0">
              <a:solidFill>
                <a:srgbClr val="595A59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1535" y="1321057"/>
            <a:ext cx="2806700" cy="2921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529547" y="1432973"/>
            <a:ext cx="3217334" cy="5257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700" b="1" u="none" strike="noStrike" cap="none" spc="0" normalizeH="0" baseline="0" dirty="0" smtClean="0">
                <a:ln>
                  <a:noFill/>
                </a:ln>
                <a:solidFill>
                  <a:srgbClr val="F0DC1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Post-Event</a:t>
            </a:r>
            <a:endParaRPr kumimoji="0" lang="en-US" sz="2700" b="1" u="none" strike="noStrike" cap="none" spc="0" normalizeH="0" baseline="0" dirty="0">
              <a:ln>
                <a:noFill/>
              </a:ln>
              <a:solidFill>
                <a:srgbClr val="F0DC1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510497" y="3310445"/>
            <a:ext cx="3217334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100" b="1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12 hours</a:t>
            </a:r>
            <a:endParaRPr kumimoji="0" lang="en-US" sz="4100" b="1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9141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owerpt-7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4" name="Shape 771"/>
          <p:cNvSpPr/>
          <p:nvPr/>
        </p:nvSpPr>
        <p:spPr>
          <a:xfrm>
            <a:off x="3429000" y="5156200"/>
            <a:ext cx="17526000" cy="5715000"/>
          </a:xfrm>
          <a:prstGeom prst="rect">
            <a:avLst/>
          </a:prstGeom>
          <a:solidFill>
            <a:srgbClr val="595A59">
              <a:alpha val="8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5" name="Shape 772"/>
          <p:cNvSpPr/>
          <p:nvPr/>
        </p:nvSpPr>
        <p:spPr>
          <a:xfrm>
            <a:off x="4142232" y="5486400"/>
            <a:ext cx="16840200" cy="1269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457200">
              <a:lnSpc>
                <a:spcPct val="90000"/>
              </a:lnSpc>
              <a:spcBef>
                <a:spcPts val="3100"/>
              </a:spcBef>
              <a:tabLst>
                <a:tab pos="165100" algn="l"/>
                <a:tab pos="1485900" algn="l"/>
              </a:tabLst>
              <a:defRPr sz="9000" b="1" i="1" spc="-9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 i="0" spc="0">
                <a:solidFill>
                  <a:srgbClr val="000000"/>
                </a:solidFill>
                <a:uFillTx/>
              </a:defRPr>
            </a:pPr>
            <a:r>
              <a:rPr lang="en-US" sz="9000" b="1" i="1" spc="-90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Communications </a:t>
            </a:r>
            <a:r>
              <a:rPr lang="en-US" sz="9000" b="1" i="1" spc="-90" dirty="0" smtClean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</a:rPr>
              <a:t>restored.</a:t>
            </a:r>
            <a:endParaRPr sz="9000" b="1" i="1" spc="-90" dirty="0">
              <a:solidFill>
                <a:srgbClr val="FFFF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6" name="Shape 260"/>
          <p:cNvSpPr/>
          <p:nvPr/>
        </p:nvSpPr>
        <p:spPr>
          <a:xfrm>
            <a:off x="1270000" y="1321057"/>
            <a:ext cx="9029666" cy="152348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4800" tIns="0" rIns="304800" bIns="228600" anchor="ctr">
            <a:spAutoFit/>
          </a:bodyPr>
          <a:lstStyle>
            <a:lvl1pPr algn="l" defTabSz="457200">
              <a:lnSpc>
                <a:spcPct val="119999"/>
              </a:lnSpc>
              <a:defRPr sz="72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7200" b="1" dirty="0" smtClean="0">
                <a:solidFill>
                  <a:srgbClr val="595A59"/>
                </a:solidFill>
              </a:rPr>
              <a:t>Satur</a:t>
            </a:r>
            <a:r>
              <a:rPr sz="7200" b="1" dirty="0" smtClean="0">
                <a:solidFill>
                  <a:srgbClr val="595A59"/>
                </a:solidFill>
              </a:rPr>
              <a:t>day</a:t>
            </a:r>
            <a:r>
              <a:rPr sz="7200" b="1" dirty="0">
                <a:solidFill>
                  <a:srgbClr val="595A59"/>
                </a:solidFill>
              </a:rPr>
              <a:t>, August </a:t>
            </a:r>
            <a:r>
              <a:rPr lang="en-US" sz="7200" b="1" dirty="0" smtClean="0">
                <a:solidFill>
                  <a:srgbClr val="595A59"/>
                </a:solidFill>
              </a:rPr>
              <a:t>6</a:t>
            </a:r>
            <a:endParaRPr sz="7200" b="1" dirty="0">
              <a:solidFill>
                <a:srgbClr val="595A59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1535" y="1321057"/>
            <a:ext cx="2806700" cy="2921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529547" y="1432973"/>
            <a:ext cx="3217334" cy="5257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700" b="1" u="none" strike="noStrike" cap="none" spc="0" normalizeH="0" baseline="0" dirty="0" smtClean="0">
                <a:ln>
                  <a:noFill/>
                </a:ln>
                <a:solidFill>
                  <a:srgbClr val="F0DC1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Post-Event</a:t>
            </a:r>
            <a:endParaRPr kumimoji="0" lang="en-US" sz="2700" b="1" u="none" strike="noStrike" cap="none" spc="0" normalizeH="0" baseline="0" dirty="0">
              <a:ln>
                <a:noFill/>
              </a:ln>
              <a:solidFill>
                <a:srgbClr val="F0DC1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510497" y="3310445"/>
            <a:ext cx="3217334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100" b="1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12 hours</a:t>
            </a:r>
            <a:endParaRPr kumimoji="0" lang="en-US" sz="4100" b="1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67451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owerpt-7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4" name="Shape 780"/>
          <p:cNvSpPr/>
          <p:nvPr/>
        </p:nvSpPr>
        <p:spPr>
          <a:xfrm>
            <a:off x="3429000" y="5156200"/>
            <a:ext cx="17526000" cy="5715000"/>
          </a:xfrm>
          <a:prstGeom prst="rect">
            <a:avLst/>
          </a:prstGeom>
          <a:solidFill>
            <a:srgbClr val="595A59">
              <a:alpha val="8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5" name="Shape 781"/>
          <p:cNvSpPr/>
          <p:nvPr/>
        </p:nvSpPr>
        <p:spPr>
          <a:xfrm>
            <a:off x="4142232" y="5486400"/>
            <a:ext cx="16840200" cy="2516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457200">
              <a:lnSpc>
                <a:spcPct val="90000"/>
              </a:lnSpc>
              <a:spcBef>
                <a:spcPts val="3100"/>
              </a:spcBef>
              <a:tabLst>
                <a:tab pos="165100" algn="l"/>
                <a:tab pos="1485900" algn="l"/>
              </a:tabLst>
              <a:defRPr sz="9000" b="1" i="1" spc="-9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 i="0" spc="0">
                <a:solidFill>
                  <a:srgbClr val="000000"/>
                </a:solidFill>
                <a:uFillTx/>
              </a:defRPr>
            </a:pPr>
            <a:r>
              <a:rPr lang="en-US" sz="9000" b="1" i="1" spc="-90" dirty="0" smtClean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</a:rPr>
              <a:t>Building elevators </a:t>
            </a:r>
            <a:r>
              <a:rPr lang="en-US" sz="9000" b="1" i="1" spc="-90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remain </a:t>
            </a:r>
            <a:br>
              <a:rPr lang="en-US" sz="9000" b="1" i="1" spc="-90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</a:br>
            <a:r>
              <a:rPr lang="en-US" sz="9000" b="1" i="1" spc="-90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non-operational.</a:t>
            </a:r>
            <a:endParaRPr sz="9000" b="1" i="1" spc="-90" dirty="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6" name="Shape 260"/>
          <p:cNvSpPr/>
          <p:nvPr/>
        </p:nvSpPr>
        <p:spPr>
          <a:xfrm>
            <a:off x="1270000" y="1321057"/>
            <a:ext cx="9029666" cy="152348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4800" tIns="0" rIns="304800" bIns="228600" anchor="ctr">
            <a:spAutoFit/>
          </a:bodyPr>
          <a:lstStyle>
            <a:lvl1pPr algn="l" defTabSz="457200">
              <a:lnSpc>
                <a:spcPct val="119999"/>
              </a:lnSpc>
              <a:defRPr sz="72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7200" b="1" dirty="0" smtClean="0">
                <a:solidFill>
                  <a:srgbClr val="595A59"/>
                </a:solidFill>
              </a:rPr>
              <a:t>Satur</a:t>
            </a:r>
            <a:r>
              <a:rPr sz="7200" b="1" dirty="0" smtClean="0">
                <a:solidFill>
                  <a:srgbClr val="595A59"/>
                </a:solidFill>
              </a:rPr>
              <a:t>day</a:t>
            </a:r>
            <a:r>
              <a:rPr sz="7200" b="1" dirty="0">
                <a:solidFill>
                  <a:srgbClr val="595A59"/>
                </a:solidFill>
              </a:rPr>
              <a:t>, August </a:t>
            </a:r>
            <a:r>
              <a:rPr lang="en-US" sz="7200" b="1" dirty="0" smtClean="0">
                <a:solidFill>
                  <a:srgbClr val="595A59"/>
                </a:solidFill>
              </a:rPr>
              <a:t>6</a:t>
            </a:r>
            <a:endParaRPr sz="7200" b="1" dirty="0">
              <a:solidFill>
                <a:srgbClr val="595A59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1535" y="1321057"/>
            <a:ext cx="2806700" cy="2921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529547" y="1432973"/>
            <a:ext cx="3217334" cy="5257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700" b="1" u="none" strike="noStrike" cap="none" spc="0" normalizeH="0" baseline="0" dirty="0" smtClean="0">
                <a:ln>
                  <a:noFill/>
                </a:ln>
                <a:solidFill>
                  <a:srgbClr val="F0DC1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Post-Event</a:t>
            </a:r>
            <a:endParaRPr kumimoji="0" lang="en-US" sz="2700" b="1" u="none" strike="noStrike" cap="none" spc="0" normalizeH="0" baseline="0" dirty="0">
              <a:ln>
                <a:noFill/>
              </a:ln>
              <a:solidFill>
                <a:srgbClr val="F0DC1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510497" y="3310445"/>
            <a:ext cx="3217334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100" b="1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12 hours</a:t>
            </a:r>
            <a:endParaRPr kumimoji="0" lang="en-US" sz="4100" b="1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96638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owerpt-7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4" name="Shape 789"/>
          <p:cNvSpPr/>
          <p:nvPr/>
        </p:nvSpPr>
        <p:spPr>
          <a:xfrm>
            <a:off x="3429000" y="5156200"/>
            <a:ext cx="17526000" cy="5715000"/>
          </a:xfrm>
          <a:prstGeom prst="rect">
            <a:avLst/>
          </a:prstGeom>
          <a:solidFill>
            <a:srgbClr val="595A59">
              <a:alpha val="8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5" name="Shape 790"/>
          <p:cNvSpPr/>
          <p:nvPr/>
        </p:nvSpPr>
        <p:spPr>
          <a:xfrm>
            <a:off x="4142232" y="5486400"/>
            <a:ext cx="16840200" cy="2516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457200">
              <a:lnSpc>
                <a:spcPct val="90000"/>
              </a:lnSpc>
              <a:spcBef>
                <a:spcPts val="3100"/>
              </a:spcBef>
              <a:tabLst>
                <a:tab pos="165100" algn="l"/>
                <a:tab pos="1485900" algn="l"/>
              </a:tabLst>
              <a:defRPr sz="9000" b="1" i="1" spc="-9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 i="0" spc="0">
                <a:solidFill>
                  <a:srgbClr val="000000"/>
                </a:solidFill>
                <a:uFillTx/>
              </a:defRPr>
            </a:pPr>
            <a:r>
              <a:rPr lang="en-US" sz="9000" b="1" i="1" spc="-90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Roads </a:t>
            </a:r>
            <a:r>
              <a:rPr lang="en-US" sz="9000" b="1" i="1" spc="-90" dirty="0" smtClean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</a:rPr>
              <a:t>reopen</a:t>
            </a:r>
            <a:r>
              <a:rPr lang="en-US" sz="9000" b="1" i="1" spc="-90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 and cleanup efforts are </a:t>
            </a:r>
            <a:r>
              <a:rPr lang="en-US" sz="9000" b="1" i="1" spc="-90" dirty="0" smtClean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</a:rPr>
              <a:t>underway.</a:t>
            </a:r>
            <a:endParaRPr sz="9000" b="1" i="1" spc="-90" dirty="0">
              <a:solidFill>
                <a:srgbClr val="FFFF00"/>
              </a:solidFill>
              <a:uFill>
                <a:solidFill>
                  <a:srgbClr val="FFE930"/>
                </a:solidFill>
              </a:uFill>
            </a:endParaRPr>
          </a:p>
        </p:txBody>
      </p:sp>
      <p:sp>
        <p:nvSpPr>
          <p:cNvPr id="6" name="Shape 260"/>
          <p:cNvSpPr/>
          <p:nvPr/>
        </p:nvSpPr>
        <p:spPr>
          <a:xfrm>
            <a:off x="1270000" y="1321057"/>
            <a:ext cx="9029666" cy="152348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4800" tIns="0" rIns="304800" bIns="228600" anchor="ctr">
            <a:spAutoFit/>
          </a:bodyPr>
          <a:lstStyle>
            <a:lvl1pPr algn="l" defTabSz="457200">
              <a:lnSpc>
                <a:spcPct val="119999"/>
              </a:lnSpc>
              <a:defRPr sz="72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7200" b="1" dirty="0" smtClean="0">
                <a:solidFill>
                  <a:srgbClr val="595A59"/>
                </a:solidFill>
              </a:rPr>
              <a:t>Satur</a:t>
            </a:r>
            <a:r>
              <a:rPr sz="7200" b="1" dirty="0" smtClean="0">
                <a:solidFill>
                  <a:srgbClr val="595A59"/>
                </a:solidFill>
              </a:rPr>
              <a:t>day</a:t>
            </a:r>
            <a:r>
              <a:rPr sz="7200" b="1" dirty="0">
                <a:solidFill>
                  <a:srgbClr val="595A59"/>
                </a:solidFill>
              </a:rPr>
              <a:t>, August </a:t>
            </a:r>
            <a:r>
              <a:rPr lang="en-US" sz="7200" b="1" dirty="0" smtClean="0">
                <a:solidFill>
                  <a:srgbClr val="595A59"/>
                </a:solidFill>
              </a:rPr>
              <a:t>6</a:t>
            </a:r>
            <a:endParaRPr sz="7200" b="1" dirty="0">
              <a:solidFill>
                <a:srgbClr val="595A59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1535" y="1321057"/>
            <a:ext cx="2806700" cy="2921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529547" y="1432973"/>
            <a:ext cx="3217334" cy="5257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700" b="1" u="none" strike="noStrike" cap="none" spc="0" normalizeH="0" baseline="0" dirty="0" smtClean="0">
                <a:ln>
                  <a:noFill/>
                </a:ln>
                <a:solidFill>
                  <a:srgbClr val="F0DC1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Post-Event</a:t>
            </a:r>
            <a:endParaRPr kumimoji="0" lang="en-US" sz="2700" b="1" u="none" strike="noStrike" cap="none" spc="0" normalizeH="0" baseline="0" dirty="0">
              <a:ln>
                <a:noFill/>
              </a:ln>
              <a:solidFill>
                <a:srgbClr val="F0DC1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510497" y="3310445"/>
            <a:ext cx="3217334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100" b="1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12 hours</a:t>
            </a:r>
            <a:endParaRPr kumimoji="0" lang="en-US" sz="4100" b="1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50257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owerpt-7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4" name="Shape 260"/>
          <p:cNvSpPr/>
          <p:nvPr/>
        </p:nvSpPr>
        <p:spPr>
          <a:xfrm>
            <a:off x="1270000" y="1321057"/>
            <a:ext cx="9029666" cy="152348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4800" tIns="0" rIns="304800" bIns="228600" anchor="ctr">
            <a:spAutoFit/>
          </a:bodyPr>
          <a:lstStyle>
            <a:lvl1pPr algn="l" defTabSz="457200">
              <a:lnSpc>
                <a:spcPct val="119999"/>
              </a:lnSpc>
              <a:defRPr sz="72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7200" b="1" dirty="0" smtClean="0">
                <a:solidFill>
                  <a:srgbClr val="595A59"/>
                </a:solidFill>
              </a:rPr>
              <a:t>Satur</a:t>
            </a:r>
            <a:r>
              <a:rPr sz="7200" b="1" dirty="0" smtClean="0">
                <a:solidFill>
                  <a:srgbClr val="595A59"/>
                </a:solidFill>
              </a:rPr>
              <a:t>day</a:t>
            </a:r>
            <a:r>
              <a:rPr sz="7200" b="1" dirty="0">
                <a:solidFill>
                  <a:srgbClr val="595A59"/>
                </a:solidFill>
              </a:rPr>
              <a:t>, August </a:t>
            </a:r>
            <a:r>
              <a:rPr lang="en-US" sz="7200" b="1" dirty="0" smtClean="0">
                <a:solidFill>
                  <a:srgbClr val="595A59"/>
                </a:solidFill>
              </a:rPr>
              <a:t>6</a:t>
            </a:r>
            <a:endParaRPr sz="7200" b="1" dirty="0">
              <a:solidFill>
                <a:srgbClr val="595A59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1535" y="1321057"/>
            <a:ext cx="2806700" cy="2921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529547" y="1432973"/>
            <a:ext cx="3217334" cy="5257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700" b="1" u="none" strike="noStrike" cap="none" spc="0" normalizeH="0" baseline="0" dirty="0" smtClean="0">
                <a:ln>
                  <a:noFill/>
                </a:ln>
                <a:solidFill>
                  <a:srgbClr val="F0DC1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Post-Event</a:t>
            </a:r>
            <a:endParaRPr kumimoji="0" lang="en-US" sz="2700" b="1" u="none" strike="noStrike" cap="none" spc="0" normalizeH="0" baseline="0" dirty="0">
              <a:ln>
                <a:noFill/>
              </a:ln>
              <a:solidFill>
                <a:srgbClr val="F0DC1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0497" y="3310445"/>
            <a:ext cx="3217334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100" b="1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12 hours</a:t>
            </a:r>
            <a:endParaRPr kumimoji="0" lang="en-US" sz="4100" b="1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pic>
        <p:nvPicPr>
          <p:cNvPr id="8" name="droppedImage.pdf"/>
          <p:cNvPicPr/>
          <p:nvPr/>
        </p:nvPicPr>
        <p:blipFill>
          <a:blip r:embed="rId4">
            <a:alphaModFix amt="90000"/>
            <a:extLst/>
          </a:blip>
          <a:stretch>
            <a:fillRect/>
          </a:stretch>
        </p:blipFill>
        <p:spPr>
          <a:xfrm>
            <a:off x="3441700" y="5156205"/>
            <a:ext cx="17487900" cy="6629400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hape 294"/>
          <p:cNvSpPr/>
          <p:nvPr/>
        </p:nvSpPr>
        <p:spPr>
          <a:xfrm>
            <a:off x="4152900" y="5499112"/>
            <a:ext cx="15824200" cy="2516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 anchorCtr="0">
            <a:spAutoFit/>
          </a:bodyPr>
          <a:lstStyle/>
          <a:p>
            <a:pPr lvl="0" algn="l" defTabSz="457200">
              <a:lnSpc>
                <a:spcPct val="90000"/>
              </a:lnSpc>
              <a:spcBef>
                <a:spcPts val="3100"/>
              </a:spcBef>
              <a:tabLst>
                <a:tab pos="165100" algn="l"/>
                <a:tab pos="1485900" algn="l"/>
              </a:tabLst>
              <a:defRPr sz="1800"/>
            </a:pPr>
            <a:r>
              <a:rPr sz="9000" b="1" spc="-90" dirty="0">
                <a:solidFill>
                  <a:srgbClr val="595959"/>
                </a:solidFill>
                <a:uFill>
                  <a:solidFill>
                    <a:srgbClr val="595A59"/>
                  </a:solidFill>
                </a:uFill>
                <a:latin typeface="Arial"/>
                <a:ea typeface="Arial"/>
                <a:cs typeface="Arial"/>
                <a:sym typeface="Arial"/>
              </a:rPr>
              <a:t>What key decisions need </a:t>
            </a:r>
            <a:br>
              <a:rPr sz="9000" b="1" spc="-90" dirty="0">
                <a:solidFill>
                  <a:srgbClr val="595959"/>
                </a:solidFill>
                <a:uFill>
                  <a:solidFill>
                    <a:srgbClr val="595A59"/>
                  </a:solidFill>
                </a:uFill>
                <a:latin typeface="Arial"/>
                <a:ea typeface="Arial"/>
                <a:cs typeface="Arial"/>
                <a:sym typeface="Arial"/>
              </a:rPr>
            </a:br>
            <a:r>
              <a:rPr sz="9000" b="1" spc="-90" dirty="0">
                <a:solidFill>
                  <a:srgbClr val="595959"/>
                </a:solidFill>
                <a:uFill>
                  <a:solidFill>
                    <a:srgbClr val="595A59"/>
                  </a:solidFill>
                </a:uFill>
                <a:latin typeface="Arial"/>
                <a:ea typeface="Arial"/>
                <a:cs typeface="Arial"/>
                <a:sym typeface="Arial"/>
              </a:rPr>
              <a:t>to be made?</a:t>
            </a:r>
          </a:p>
        </p:txBody>
      </p:sp>
    </p:spTree>
    <p:extLst>
      <p:ext uri="{BB962C8B-B14F-4D97-AF65-F5344CB8AC3E}">
        <p14:creationId xmlns:p14="http://schemas.microsoft.com/office/powerpoint/2010/main" val="214535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owerpt-7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4" name="Shape 260"/>
          <p:cNvSpPr/>
          <p:nvPr/>
        </p:nvSpPr>
        <p:spPr>
          <a:xfrm>
            <a:off x="1270000" y="1321057"/>
            <a:ext cx="9029666" cy="152348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4800" tIns="0" rIns="304800" bIns="228600" anchor="ctr">
            <a:spAutoFit/>
          </a:bodyPr>
          <a:lstStyle>
            <a:lvl1pPr algn="l" defTabSz="457200">
              <a:lnSpc>
                <a:spcPct val="119999"/>
              </a:lnSpc>
              <a:defRPr sz="7200" b="1">
                <a:solidFill>
                  <a:srgbClr val="595A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7200" b="1" dirty="0" smtClean="0">
                <a:solidFill>
                  <a:srgbClr val="595A59"/>
                </a:solidFill>
              </a:rPr>
              <a:t>Satur</a:t>
            </a:r>
            <a:r>
              <a:rPr sz="7200" b="1" dirty="0" smtClean="0">
                <a:solidFill>
                  <a:srgbClr val="595A59"/>
                </a:solidFill>
              </a:rPr>
              <a:t>day</a:t>
            </a:r>
            <a:r>
              <a:rPr sz="7200" b="1" dirty="0">
                <a:solidFill>
                  <a:srgbClr val="595A59"/>
                </a:solidFill>
              </a:rPr>
              <a:t>, August </a:t>
            </a:r>
            <a:r>
              <a:rPr lang="en-US" sz="7200" b="1" dirty="0" smtClean="0">
                <a:solidFill>
                  <a:srgbClr val="595A59"/>
                </a:solidFill>
              </a:rPr>
              <a:t>6</a:t>
            </a:r>
            <a:endParaRPr sz="7200" b="1" dirty="0">
              <a:solidFill>
                <a:srgbClr val="595A59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1535" y="1321057"/>
            <a:ext cx="2806700" cy="2921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529547" y="1432973"/>
            <a:ext cx="3217334" cy="5257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700" b="1" u="none" strike="noStrike" cap="none" spc="0" normalizeH="0" baseline="0" dirty="0" smtClean="0">
                <a:ln>
                  <a:noFill/>
                </a:ln>
                <a:solidFill>
                  <a:srgbClr val="F0DC19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Post-Event</a:t>
            </a:r>
            <a:endParaRPr kumimoji="0" lang="en-US" sz="2700" b="1" u="none" strike="noStrike" cap="none" spc="0" normalizeH="0" baseline="0" dirty="0">
              <a:ln>
                <a:noFill/>
              </a:ln>
              <a:solidFill>
                <a:srgbClr val="F0DC19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0497" y="3310445"/>
            <a:ext cx="3217334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100" b="1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/>
                <a:ea typeface="+mn-ea"/>
                <a:cs typeface="Arial"/>
                <a:sym typeface="Gill Sans"/>
              </a:rPr>
              <a:t>12 hours</a:t>
            </a:r>
            <a:endParaRPr kumimoji="0" lang="en-US" sz="4100" b="1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/>
              <a:ea typeface="+mn-ea"/>
              <a:cs typeface="Arial"/>
              <a:sym typeface="Gill Sans"/>
            </a:endParaRPr>
          </a:p>
        </p:txBody>
      </p:sp>
      <p:pic>
        <p:nvPicPr>
          <p:cNvPr id="8" name="droppedImage.pdf"/>
          <p:cNvPicPr/>
          <p:nvPr/>
        </p:nvPicPr>
        <p:blipFill>
          <a:blip r:embed="rId4">
            <a:alphaModFix amt="90000"/>
            <a:extLst/>
          </a:blip>
          <a:stretch>
            <a:fillRect/>
          </a:stretch>
        </p:blipFill>
        <p:spPr>
          <a:xfrm>
            <a:off x="3441700" y="5156205"/>
            <a:ext cx="17487900" cy="662940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302"/>
          <p:cNvSpPr/>
          <p:nvPr/>
        </p:nvSpPr>
        <p:spPr>
          <a:xfrm>
            <a:off x="4152900" y="5495544"/>
            <a:ext cx="15798800" cy="2516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t" anchorCtr="0">
            <a:spAutoFit/>
          </a:bodyPr>
          <a:lstStyle>
            <a:lvl1pPr algn="l" defTabSz="457200">
              <a:lnSpc>
                <a:spcPct val="90000"/>
              </a:lnSpc>
              <a:spcBef>
                <a:spcPts val="3100"/>
              </a:spcBef>
              <a:tabLst>
                <a:tab pos="165100" algn="l"/>
                <a:tab pos="1485900" algn="l"/>
              </a:tabLst>
              <a:defRPr sz="9000" b="1" spc="-90">
                <a:solidFill>
                  <a:srgbClr val="595A59"/>
                </a:solidFill>
                <a:uFill>
                  <a:solidFill>
                    <a:srgbClr val="595A59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 spc="0">
                <a:solidFill>
                  <a:srgbClr val="000000"/>
                </a:solidFill>
                <a:uFillTx/>
              </a:defRPr>
            </a:pPr>
            <a:r>
              <a:rPr sz="9000" b="1" spc="-90" dirty="0">
                <a:solidFill>
                  <a:srgbClr val="595959"/>
                </a:solidFill>
                <a:uFill>
                  <a:solidFill>
                    <a:srgbClr val="595A59"/>
                  </a:solidFill>
                </a:uFill>
              </a:rPr>
              <a:t>What are your tasks </a:t>
            </a:r>
            <a:r>
              <a:rPr sz="9000" b="1" spc="-90" dirty="0" smtClean="0">
                <a:solidFill>
                  <a:srgbClr val="595959"/>
                </a:solidFill>
                <a:uFill>
                  <a:solidFill>
                    <a:srgbClr val="595A59"/>
                  </a:solidFill>
                </a:uFill>
              </a:rPr>
              <a:t>during </a:t>
            </a:r>
            <a:r>
              <a:rPr lang="en-US" sz="9000" b="1" spc="-90" dirty="0" smtClean="0">
                <a:solidFill>
                  <a:srgbClr val="595959"/>
                </a:solidFill>
                <a:uFill>
                  <a:solidFill>
                    <a:srgbClr val="595A59"/>
                  </a:solidFill>
                </a:uFill>
              </a:rPr>
              <a:t>this</a:t>
            </a:r>
            <a:r>
              <a:rPr sz="9000" b="1" spc="-90" dirty="0" smtClean="0">
                <a:solidFill>
                  <a:srgbClr val="595959"/>
                </a:solidFill>
                <a:uFill>
                  <a:solidFill>
                    <a:srgbClr val="595A59"/>
                  </a:solidFill>
                </a:uFill>
              </a:rPr>
              <a:t> </a:t>
            </a:r>
            <a:r>
              <a:rPr sz="9000" b="1" spc="-90" dirty="0">
                <a:solidFill>
                  <a:srgbClr val="595959"/>
                </a:solidFill>
                <a:uFill>
                  <a:solidFill>
                    <a:srgbClr val="595A59"/>
                  </a:solidFill>
                </a:uFill>
              </a:rPr>
              <a:t>operational period?</a:t>
            </a:r>
          </a:p>
        </p:txBody>
      </p:sp>
    </p:spTree>
    <p:extLst>
      <p:ext uri="{BB962C8B-B14F-4D97-AF65-F5344CB8AC3E}">
        <p14:creationId xmlns:p14="http://schemas.microsoft.com/office/powerpoint/2010/main" val="40190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Custom 5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5DB0808A580364D81CAF0EAE025383C" ma:contentTypeVersion="10" ma:contentTypeDescription="Create a new document." ma:contentTypeScope="" ma:versionID="26cf085b68f438b593d8486af75fdac9">
  <xsd:schema xmlns:xsd="http://www.w3.org/2001/XMLSchema" xmlns:xs="http://www.w3.org/2001/XMLSchema" xmlns:p="http://schemas.microsoft.com/office/2006/metadata/properties" xmlns:ns1="http://schemas.microsoft.com/sharepoint/v3" xmlns:ns2="af70433f-7abf-4777-9291-f9ffbaf08cf9" xmlns:ns3="5d1015f4-1952-4371-8fdd-7897550a3103" targetNamespace="http://schemas.microsoft.com/office/2006/metadata/properties" ma:root="true" ma:fieldsID="be6922fcba8c3bfba752f34c5ab3884a" ns1:_="" ns2:_="" ns3:_="">
    <xsd:import namespace="http://schemas.microsoft.com/sharepoint/v3"/>
    <xsd:import namespace="af70433f-7abf-4777-9291-f9ffbaf08cf9"/>
    <xsd:import namespace="5d1015f4-1952-4371-8fdd-7897550a310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Location" minOccurs="0"/>
                <xsd:element ref="ns1:_ip_UnifiedCompliancePolicyProperties" minOccurs="0"/>
                <xsd:element ref="ns1:_ip_UnifiedCompliancePolicyUIActio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description="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description="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70433f-7abf-4777-9291-f9ffbaf08c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1015f4-1952-4371-8fdd-7897550a3103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0C24B879-C662-4D17-926E-0234DF9F8F7A}"/>
</file>

<file path=customXml/itemProps2.xml><?xml version="1.0" encoding="utf-8"?>
<ds:datastoreItem xmlns:ds="http://schemas.openxmlformats.org/officeDocument/2006/customXml" ds:itemID="{C41C505B-BFDF-4AFF-A854-C18C989979F7}"/>
</file>

<file path=customXml/itemProps3.xml><?xml version="1.0" encoding="utf-8"?>
<ds:datastoreItem xmlns:ds="http://schemas.openxmlformats.org/officeDocument/2006/customXml" ds:itemID="{64048B12-AEE8-4B27-AD8C-FA4290BB80A7}"/>
</file>

<file path=docProps/app.xml><?xml version="1.0" encoding="utf-8"?>
<Properties xmlns="http://schemas.openxmlformats.org/officeDocument/2006/extended-properties" xmlns:vt="http://schemas.openxmlformats.org/officeDocument/2006/docPropsVTypes">
  <TotalTime>5406</TotalTime>
  <Words>1293</Words>
  <Application>Microsoft Macintosh PowerPoint</Application>
  <PresentationFormat>Custom</PresentationFormat>
  <Paragraphs>451</Paragraphs>
  <Slides>103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103</vt:i4>
      </vt:variant>
    </vt:vector>
  </HeadingPairs>
  <TitlesOfParts>
    <vt:vector size="104" baseType="lpstr"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PERU</cp:lastModifiedBy>
  <cp:revision>127</cp:revision>
  <dcterms:modified xsi:type="dcterms:W3CDTF">2015-07-01T18:50:23Z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0x010100C5DB0808A580364D81CAF0EAE025383C</vt:lpwstr>
  </property>
</Properties>
</file>